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26"/>
  </p:notesMasterIdLst>
  <p:sldIdLst>
    <p:sldId id="286" r:id="rId2"/>
    <p:sldId id="256" r:id="rId3"/>
    <p:sldId id="258" r:id="rId4"/>
    <p:sldId id="266" r:id="rId5"/>
    <p:sldId id="265" r:id="rId6"/>
    <p:sldId id="268" r:id="rId7"/>
    <p:sldId id="271" r:id="rId8"/>
    <p:sldId id="283" r:id="rId9"/>
    <p:sldId id="288" r:id="rId10"/>
    <p:sldId id="289" r:id="rId11"/>
    <p:sldId id="282" r:id="rId12"/>
    <p:sldId id="292" r:id="rId13"/>
    <p:sldId id="287" r:id="rId14"/>
    <p:sldId id="267" r:id="rId15"/>
    <p:sldId id="281" r:id="rId16"/>
    <p:sldId id="290" r:id="rId17"/>
    <p:sldId id="291" r:id="rId18"/>
    <p:sldId id="285" r:id="rId19"/>
    <p:sldId id="284" r:id="rId20"/>
    <p:sldId id="279" r:id="rId21"/>
    <p:sldId id="278" r:id="rId22"/>
    <p:sldId id="270" r:id="rId23"/>
    <p:sldId id="275" r:id="rId24"/>
    <p:sldId id="274" r:id="rId2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123" charset="0"/>
        <a:ea typeface="ＭＳ Ｐゴシック" pitchFamily="-123" charset="-128"/>
        <a:cs typeface="ＭＳ Ｐゴシック" pitchFamily="-123" charset="-128"/>
      </a:defRPr>
    </a:lvl1pPr>
    <a:lvl2pPr marL="457200" algn="l" rtl="0" fontAlgn="base">
      <a:spcBef>
        <a:spcPct val="0"/>
      </a:spcBef>
      <a:spcAft>
        <a:spcPct val="0"/>
      </a:spcAft>
      <a:defRPr kern="1200">
        <a:solidFill>
          <a:schemeClr val="tx1"/>
        </a:solidFill>
        <a:latin typeface="Arial" pitchFamily="-123" charset="0"/>
        <a:ea typeface="ＭＳ Ｐゴシック" pitchFamily="-123" charset="-128"/>
        <a:cs typeface="ＭＳ Ｐゴシック" pitchFamily="-123" charset="-128"/>
      </a:defRPr>
    </a:lvl2pPr>
    <a:lvl3pPr marL="914400" algn="l" rtl="0" fontAlgn="base">
      <a:spcBef>
        <a:spcPct val="0"/>
      </a:spcBef>
      <a:spcAft>
        <a:spcPct val="0"/>
      </a:spcAft>
      <a:defRPr kern="1200">
        <a:solidFill>
          <a:schemeClr val="tx1"/>
        </a:solidFill>
        <a:latin typeface="Arial" pitchFamily="-123" charset="0"/>
        <a:ea typeface="ＭＳ Ｐゴシック" pitchFamily="-123" charset="-128"/>
        <a:cs typeface="ＭＳ Ｐゴシック" pitchFamily="-123" charset="-128"/>
      </a:defRPr>
    </a:lvl3pPr>
    <a:lvl4pPr marL="1371600" algn="l" rtl="0" fontAlgn="base">
      <a:spcBef>
        <a:spcPct val="0"/>
      </a:spcBef>
      <a:spcAft>
        <a:spcPct val="0"/>
      </a:spcAft>
      <a:defRPr kern="1200">
        <a:solidFill>
          <a:schemeClr val="tx1"/>
        </a:solidFill>
        <a:latin typeface="Arial" pitchFamily="-123" charset="0"/>
        <a:ea typeface="ＭＳ Ｐゴシック" pitchFamily="-123" charset="-128"/>
        <a:cs typeface="ＭＳ Ｐゴシック" pitchFamily="-123" charset="-128"/>
      </a:defRPr>
    </a:lvl4pPr>
    <a:lvl5pPr marL="1828800" algn="l" rtl="0" fontAlgn="base">
      <a:spcBef>
        <a:spcPct val="0"/>
      </a:spcBef>
      <a:spcAft>
        <a:spcPct val="0"/>
      </a:spcAft>
      <a:defRPr kern="1200">
        <a:solidFill>
          <a:schemeClr val="tx1"/>
        </a:solidFill>
        <a:latin typeface="Arial" pitchFamily="-123" charset="0"/>
        <a:ea typeface="ＭＳ Ｐゴシック" pitchFamily="-123" charset="-128"/>
        <a:cs typeface="ＭＳ Ｐゴシック" pitchFamily="-123" charset="-128"/>
      </a:defRPr>
    </a:lvl5pPr>
    <a:lvl6pPr marL="2286000" algn="l" defTabSz="457200" rtl="0" eaLnBrk="1" latinLnBrk="0" hangingPunct="1">
      <a:defRPr kern="1200">
        <a:solidFill>
          <a:schemeClr val="tx1"/>
        </a:solidFill>
        <a:latin typeface="Arial" pitchFamily="-123" charset="0"/>
        <a:ea typeface="ＭＳ Ｐゴシック" pitchFamily="-123" charset="-128"/>
        <a:cs typeface="ＭＳ Ｐゴシック" pitchFamily="-123" charset="-128"/>
      </a:defRPr>
    </a:lvl6pPr>
    <a:lvl7pPr marL="2743200" algn="l" defTabSz="457200" rtl="0" eaLnBrk="1" latinLnBrk="0" hangingPunct="1">
      <a:defRPr kern="1200">
        <a:solidFill>
          <a:schemeClr val="tx1"/>
        </a:solidFill>
        <a:latin typeface="Arial" pitchFamily="-123" charset="0"/>
        <a:ea typeface="ＭＳ Ｐゴシック" pitchFamily="-123" charset="-128"/>
        <a:cs typeface="ＭＳ Ｐゴシック" pitchFamily="-123" charset="-128"/>
      </a:defRPr>
    </a:lvl7pPr>
    <a:lvl8pPr marL="3200400" algn="l" defTabSz="457200" rtl="0" eaLnBrk="1" latinLnBrk="0" hangingPunct="1">
      <a:defRPr kern="1200">
        <a:solidFill>
          <a:schemeClr val="tx1"/>
        </a:solidFill>
        <a:latin typeface="Arial" pitchFamily="-123" charset="0"/>
        <a:ea typeface="ＭＳ Ｐゴシック" pitchFamily="-123" charset="-128"/>
        <a:cs typeface="ＭＳ Ｐゴシック" pitchFamily="-123" charset="-128"/>
      </a:defRPr>
    </a:lvl8pPr>
    <a:lvl9pPr marL="3657600" algn="l" defTabSz="457200" rtl="0" eaLnBrk="1" latinLnBrk="0" hangingPunct="1">
      <a:defRPr kern="1200">
        <a:solidFill>
          <a:schemeClr val="tx1"/>
        </a:solidFill>
        <a:latin typeface="Arial" pitchFamily="-123" charset="0"/>
        <a:ea typeface="ＭＳ Ｐゴシック" pitchFamily="-123" charset="-128"/>
        <a:cs typeface="ＭＳ Ｐゴシック" pitchFamily="-123"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5790"/>
    <a:srgbClr val="4D4D4D"/>
    <a:srgbClr val="333333"/>
    <a:srgbClr val="2929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03" autoAdjust="0"/>
    <p:restoredTop sz="79090" autoAdjust="0"/>
  </p:normalViewPr>
  <p:slideViewPr>
    <p:cSldViewPr>
      <p:cViewPr varScale="1">
        <p:scale>
          <a:sx n="95" d="100"/>
          <a:sy n="95" d="100"/>
        </p:scale>
        <p:origin x="1136"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46E86AC9-040C-44F3-B4A2-592EA90D3325}" type="datetimeFigureOut">
              <a:rPr lang="en-US"/>
              <a:pPr>
                <a:defRPr/>
              </a:pPr>
              <a:t>2/13/17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9B91BBED-5968-49D1-A30C-46381E71C9F7}" type="slidenum">
              <a:rPr lang="en-US"/>
              <a:pPr>
                <a:defRPr/>
              </a:pPr>
              <a:t>‹#›</a:t>
            </a:fld>
            <a:endParaRPr lang="en-US"/>
          </a:p>
        </p:txBody>
      </p:sp>
    </p:spTree>
    <p:extLst>
      <p:ext uri="{BB962C8B-B14F-4D97-AF65-F5344CB8AC3E}">
        <p14:creationId xmlns:p14="http://schemas.microsoft.com/office/powerpoint/2010/main" val="252811658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ＭＳ Ｐゴシック" pitchFamily="-123" charset="-128"/>
        <a:cs typeface="ＭＳ Ｐゴシック" pitchFamily="-123" charset="-128"/>
      </a:defRPr>
    </a:lvl1pPr>
    <a:lvl2pPr marL="457200" algn="l" rtl="0" fontAlgn="base">
      <a:spcBef>
        <a:spcPct val="30000"/>
      </a:spcBef>
      <a:spcAft>
        <a:spcPct val="0"/>
      </a:spcAft>
      <a:defRPr sz="1200" kern="1200">
        <a:solidFill>
          <a:schemeClr val="tx1"/>
        </a:solidFill>
        <a:latin typeface="+mn-lt"/>
        <a:ea typeface="ＭＳ Ｐゴシック" pitchFamily="-123" charset="-128"/>
        <a:cs typeface="+mn-cs"/>
      </a:defRPr>
    </a:lvl2pPr>
    <a:lvl3pPr marL="914400" algn="l" rtl="0" fontAlgn="base">
      <a:spcBef>
        <a:spcPct val="30000"/>
      </a:spcBef>
      <a:spcAft>
        <a:spcPct val="0"/>
      </a:spcAft>
      <a:defRPr sz="1200" kern="1200">
        <a:solidFill>
          <a:schemeClr val="tx1"/>
        </a:solidFill>
        <a:latin typeface="+mn-lt"/>
        <a:ea typeface="ＭＳ Ｐゴシック" pitchFamily="-123" charset="-128"/>
        <a:cs typeface="+mn-cs"/>
      </a:defRPr>
    </a:lvl3pPr>
    <a:lvl4pPr marL="1371600" algn="l" rtl="0" fontAlgn="base">
      <a:spcBef>
        <a:spcPct val="30000"/>
      </a:spcBef>
      <a:spcAft>
        <a:spcPct val="0"/>
      </a:spcAft>
      <a:defRPr sz="1200" kern="1200">
        <a:solidFill>
          <a:schemeClr val="tx1"/>
        </a:solidFill>
        <a:latin typeface="+mn-lt"/>
        <a:ea typeface="ＭＳ Ｐゴシック" pitchFamily="-123" charset="-128"/>
        <a:cs typeface="+mn-cs"/>
      </a:defRPr>
    </a:lvl4pPr>
    <a:lvl5pPr marL="1828800" algn="l" rtl="0" fontAlgn="base">
      <a:spcBef>
        <a:spcPct val="30000"/>
      </a:spcBef>
      <a:spcAft>
        <a:spcPct val="0"/>
      </a:spcAft>
      <a:defRPr sz="1200" kern="1200">
        <a:solidFill>
          <a:schemeClr val="tx1"/>
        </a:solidFill>
        <a:latin typeface="+mn-lt"/>
        <a:ea typeface="ＭＳ Ｐゴシック" pitchFamily="-123"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Placeholder 2"/>
          <p:cNvSpPr>
            <a:spLocks noGrp="1" noRot="1" noChangeAspect="1"/>
          </p:cNvSpPr>
          <p:nvPr>
            <p:ph type="sldImg"/>
          </p:nvPr>
        </p:nvSpPr>
        <p:spPr bwMode="auto">
          <a:noFill/>
          <a:ln>
            <a:solidFill>
              <a:srgbClr val="000000"/>
            </a:solidFill>
            <a:miter lim="800000"/>
            <a:headEnd/>
            <a:tailEnd/>
          </a:ln>
        </p:spPr>
      </p:sp>
      <p:sp>
        <p:nvSpPr>
          <p:cNvPr id="38915" name="Placeholder 3"/>
          <p:cNvSpPr>
            <a:spLocks noGrp="1"/>
          </p:cNvSpPr>
          <p:nvPr>
            <p:ph type="body" idx="1"/>
          </p:nvPr>
        </p:nvSpPr>
        <p:spPr bwMode="auto">
          <a:noFill/>
        </p:spPr>
        <p:txBody>
          <a:bodyPr wrap="square" numCol="1" anchor="t" anchorCtr="0" compatLnSpc="1">
            <a:prstTxWarp prst="textNoShape">
              <a:avLst/>
            </a:prstTxWarp>
          </a:bodyPr>
          <a:lstStyle/>
          <a:p>
            <a:r>
              <a:rPr lang="en-US" sz="1200" b="0" dirty="0" smtClean="0">
                <a:latin typeface="Basset" charset="0"/>
              </a:rPr>
              <a:t>Almost every family had a son, husband, sweetheart, brother or father away at war. For</a:t>
            </a:r>
            <a:r>
              <a:rPr lang="en-US" sz="1200" b="0" baseline="0" dirty="0" smtClean="0">
                <a:latin typeface="Basset" charset="0"/>
              </a:rPr>
              <a:t> t</a:t>
            </a:r>
            <a:r>
              <a:rPr lang="en-US" sz="1200" b="0" dirty="0" smtClean="0">
                <a:latin typeface="Basset" charset="0"/>
              </a:rPr>
              <a:t>hose who remained behind,</a:t>
            </a:r>
            <a:r>
              <a:rPr lang="en-US" sz="1200" b="0" baseline="0" dirty="0" smtClean="0">
                <a:latin typeface="Basset" charset="0"/>
              </a:rPr>
              <a:t> </a:t>
            </a:r>
            <a:r>
              <a:rPr lang="en-US" sz="1200" b="0" dirty="0" smtClean="0">
                <a:latin typeface="Basset" charset="0"/>
              </a:rPr>
              <a:t>the Civil War changed their lives forever. </a:t>
            </a:r>
          </a:p>
          <a:p>
            <a:endParaRPr lang="en-US" sz="1200" b="1" dirty="0" smtClean="0">
              <a:latin typeface="Basset" charset="0"/>
            </a:endParaRPr>
          </a:p>
          <a:p>
            <a:pPr lvl="0"/>
            <a:r>
              <a:rPr lang="en-US" sz="1200" b="1" kern="1200" dirty="0" smtClean="0">
                <a:solidFill>
                  <a:schemeClr val="tx1"/>
                </a:solidFill>
                <a:effectLst/>
                <a:latin typeface="+mn-lt"/>
                <a:ea typeface="ＭＳ Ｐゴシック" pitchFamily="-123" charset="-128"/>
                <a:cs typeface="+mn-cs"/>
              </a:rPr>
              <a:t>Discussion Questions: </a:t>
            </a:r>
          </a:p>
          <a:p>
            <a:pPr lvl="0"/>
            <a:endParaRPr lang="en-US" sz="1200" kern="1200" dirty="0" smtClean="0">
              <a:solidFill>
                <a:schemeClr val="tx1"/>
              </a:solidFill>
              <a:effectLst/>
              <a:latin typeface="+mn-lt"/>
              <a:ea typeface="ＭＳ Ｐゴシック" pitchFamily="-123" charset="-128"/>
              <a:cs typeface="+mn-cs"/>
            </a:endParaRPr>
          </a:p>
          <a:p>
            <a:pPr lvl="0"/>
            <a:r>
              <a:rPr lang="en-US" sz="1200" kern="1200" dirty="0" smtClean="0">
                <a:solidFill>
                  <a:schemeClr val="tx1"/>
                </a:solidFill>
                <a:effectLst/>
                <a:latin typeface="+mn-lt"/>
                <a:ea typeface="ＭＳ Ｐゴシック" pitchFamily="-123" charset="-128"/>
                <a:cs typeface="+mn-cs"/>
              </a:rPr>
              <a:t>What does the kneeling woman symbolize?</a:t>
            </a:r>
          </a:p>
          <a:p>
            <a:pPr lvl="0"/>
            <a:r>
              <a:rPr lang="en-US" sz="1200" kern="1200" dirty="0" smtClean="0">
                <a:solidFill>
                  <a:schemeClr val="tx1"/>
                </a:solidFill>
                <a:effectLst/>
                <a:latin typeface="+mn-lt"/>
                <a:ea typeface="ＭＳ Ｐゴシック" pitchFamily="-123" charset="-128"/>
                <a:cs typeface="+mn-cs"/>
              </a:rPr>
              <a:t>What is the soldier doing?</a:t>
            </a:r>
          </a:p>
          <a:p>
            <a:pPr lvl="0"/>
            <a:r>
              <a:rPr lang="en-US" sz="1200" kern="1200" dirty="0" smtClean="0">
                <a:solidFill>
                  <a:schemeClr val="tx1"/>
                </a:solidFill>
                <a:effectLst/>
                <a:latin typeface="+mn-lt"/>
                <a:ea typeface="ＭＳ Ｐゴシック" pitchFamily="-123" charset="-128"/>
                <a:cs typeface="+mn-cs"/>
              </a:rPr>
              <a:t>Look at the pictures along the bottom of the slide.  Describe the actions taking place.</a:t>
            </a:r>
          </a:p>
          <a:p>
            <a:endParaRPr lang="en-US" dirty="0"/>
          </a:p>
        </p:txBody>
      </p:sp>
    </p:spTree>
    <p:extLst>
      <p:ext uri="{BB962C8B-B14F-4D97-AF65-F5344CB8AC3E}">
        <p14:creationId xmlns:p14="http://schemas.microsoft.com/office/powerpoint/2010/main" val="433923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In the South, some slaves continued to work for</a:t>
            </a:r>
            <a:r>
              <a:rPr lang="en-US" baseline="0" dirty="0" smtClean="0"/>
              <a:t> their masters and mistresses</a:t>
            </a:r>
            <a:r>
              <a:rPr lang="en-US" dirty="0" smtClean="0"/>
              <a:t>, providing for the troops and families</a:t>
            </a:r>
            <a:r>
              <a:rPr lang="en-US" baseline="0" dirty="0" smtClean="0"/>
              <a:t> for which they worked</a:t>
            </a:r>
            <a:r>
              <a:rPr lang="en-US" dirty="0" smtClean="0"/>
              <a:t>.</a:t>
            </a:r>
            <a:r>
              <a:rPr lang="en-US" baseline="0" dirty="0" smtClean="0"/>
              <a:t> </a:t>
            </a:r>
            <a:r>
              <a:rPr lang="en-US" dirty="0" smtClean="0"/>
              <a:t>However, many</a:t>
            </a:r>
            <a:r>
              <a:rPr lang="en-US" baseline="0" dirty="0" smtClean="0"/>
              <a:t> left, fleeing to the North in hopes of a better life.</a:t>
            </a:r>
            <a:r>
              <a:rPr lang="en-US" dirty="0" smtClean="0"/>
              <a:t> </a:t>
            </a:r>
            <a:endParaRPr lang="en-US" b="1" dirty="0" smtClean="0"/>
          </a:p>
          <a:p>
            <a:endParaRPr lang="en-US" b="1" dirty="0" smtClean="0"/>
          </a:p>
          <a:p>
            <a:r>
              <a:rPr lang="en-US" b="1" dirty="0" smtClean="0"/>
              <a:t>Discussion: </a:t>
            </a:r>
          </a:p>
          <a:p>
            <a:pPr marL="0" marR="0" lvl="1"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ＭＳ Ｐゴシック" pitchFamily="-123" charset="-128"/>
                <a:cs typeface="+mn-cs"/>
              </a:rPr>
              <a:t>What were two roles or tasks taken on by African Americans during the war?</a:t>
            </a:r>
          </a:p>
          <a:p>
            <a:endParaRPr lang="en-US" dirty="0"/>
          </a:p>
        </p:txBody>
      </p:sp>
      <p:sp>
        <p:nvSpPr>
          <p:cNvPr id="4" name="Slide Number Placeholder 3"/>
          <p:cNvSpPr>
            <a:spLocks noGrp="1"/>
          </p:cNvSpPr>
          <p:nvPr>
            <p:ph type="sldNum" sz="quarter" idx="10"/>
          </p:nvPr>
        </p:nvSpPr>
        <p:spPr/>
        <p:txBody>
          <a:bodyPr/>
          <a:lstStyle/>
          <a:p>
            <a:pPr>
              <a:defRPr/>
            </a:pPr>
            <a:fld id="{9B91BBED-5968-49D1-A30C-46381E71C9F7}" type="slidenum">
              <a:rPr lang="en-US" smtClean="0"/>
              <a:pPr>
                <a:defRPr/>
              </a:pPr>
              <a:t>11</a:t>
            </a:fld>
            <a:endParaRPr lang="en-US"/>
          </a:p>
        </p:txBody>
      </p:sp>
    </p:spTree>
    <p:extLst>
      <p:ext uri="{BB962C8B-B14F-4D97-AF65-F5344CB8AC3E}">
        <p14:creationId xmlns:p14="http://schemas.microsoft.com/office/powerpoint/2010/main" val="29835350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50"/>
            <a:r>
              <a:rPr lang="en-US" baseline="0" dirty="0" smtClean="0"/>
              <a:t>Former slaves would travel North or with the army.  Some former slaves joined the army while most others took care of their families and tried to find work. </a:t>
            </a:r>
          </a:p>
          <a:p>
            <a:endParaRPr lang="en-US" dirty="0"/>
          </a:p>
        </p:txBody>
      </p:sp>
      <p:sp>
        <p:nvSpPr>
          <p:cNvPr id="4" name="Slide Number Placeholder 3"/>
          <p:cNvSpPr>
            <a:spLocks noGrp="1"/>
          </p:cNvSpPr>
          <p:nvPr>
            <p:ph type="sldNum" sz="quarter" idx="10"/>
          </p:nvPr>
        </p:nvSpPr>
        <p:spPr/>
        <p:txBody>
          <a:bodyPr/>
          <a:lstStyle/>
          <a:p>
            <a:fld id="{FA2E78C5-7FC6-4D73-8F56-025BAE1E48F6}" type="slidenum">
              <a:rPr lang="en-US" smtClean="0"/>
              <a:pPr/>
              <a:t>12</a:t>
            </a:fld>
            <a:endParaRPr lang="en-US"/>
          </a:p>
        </p:txBody>
      </p:sp>
    </p:spTree>
    <p:extLst>
      <p:ext uri="{BB962C8B-B14F-4D97-AF65-F5344CB8AC3E}">
        <p14:creationId xmlns:p14="http://schemas.microsoft.com/office/powerpoint/2010/main" val="18931738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Many</a:t>
            </a:r>
            <a:r>
              <a:rPr lang="en-US" baseline="0" dirty="0" smtClean="0"/>
              <a:t> of the freed men</a:t>
            </a:r>
            <a:r>
              <a:rPr lang="en-US" dirty="0" smtClean="0"/>
              <a:t> joined the Union forces.</a:t>
            </a:r>
          </a:p>
          <a:p>
            <a:endParaRPr lang="en-US" dirty="0"/>
          </a:p>
        </p:txBody>
      </p:sp>
      <p:sp>
        <p:nvSpPr>
          <p:cNvPr id="4" name="Slide Number Placeholder 3"/>
          <p:cNvSpPr>
            <a:spLocks noGrp="1"/>
          </p:cNvSpPr>
          <p:nvPr>
            <p:ph type="sldNum" sz="quarter" idx="10"/>
          </p:nvPr>
        </p:nvSpPr>
        <p:spPr/>
        <p:txBody>
          <a:bodyPr/>
          <a:lstStyle/>
          <a:p>
            <a:pPr>
              <a:defRPr/>
            </a:pPr>
            <a:fld id="{9B91BBED-5968-49D1-A30C-46381E71C9F7}" type="slidenum">
              <a:rPr lang="en-US" smtClean="0"/>
              <a:pPr>
                <a:defRPr/>
              </a:pPr>
              <a:t>13</a:t>
            </a:fld>
            <a:endParaRPr lang="en-US"/>
          </a:p>
        </p:txBody>
      </p:sp>
    </p:spTree>
    <p:extLst>
      <p:ext uri="{BB962C8B-B14F-4D97-AF65-F5344CB8AC3E}">
        <p14:creationId xmlns:p14="http://schemas.microsoft.com/office/powerpoint/2010/main" val="35094559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Placeholder 2"/>
          <p:cNvSpPr>
            <a:spLocks noGrp="1" noRot="1" noChangeAspect="1"/>
          </p:cNvSpPr>
          <p:nvPr>
            <p:ph type="sldImg"/>
          </p:nvPr>
        </p:nvSpPr>
        <p:spPr bwMode="auto">
          <a:noFill/>
          <a:ln>
            <a:solidFill>
              <a:srgbClr val="000000"/>
            </a:solidFill>
            <a:miter lim="800000"/>
            <a:headEnd/>
            <a:tailEnd/>
          </a:ln>
        </p:spPr>
      </p:sp>
      <p:sp>
        <p:nvSpPr>
          <p:cNvPr id="40963" name="Placeholder 3"/>
          <p:cNvSpPr>
            <a:spLocks noGrp="1"/>
          </p:cNvSpPr>
          <p:nvPr>
            <p:ph type="body" idx="1"/>
          </p:nvPr>
        </p:nvSpPr>
        <p:spPr bwMode="auto">
          <a:noFill/>
        </p:spPr>
        <p:txBody>
          <a:bodyPr wrap="square" numCol="1" anchor="t" anchorCtr="0" compatLnSpc="1">
            <a:prstTxWarp prst="textNoShape">
              <a:avLst/>
            </a:prstTxWarp>
          </a:bodyPr>
          <a:lstStyle/>
          <a:p>
            <a:r>
              <a:rPr lang="en-US" sz="1200" dirty="0" smtClean="0"/>
              <a:t>Particularly in the South families faced shortages in raw materials, food, clothing and medical supplies due to the Union Navy blockading Southern ports. </a:t>
            </a:r>
            <a:endParaRPr lang="en-US" b="1" dirty="0" smtClean="0"/>
          </a:p>
          <a:p>
            <a:endParaRPr lang="en-US" b="1" dirty="0" smtClean="0"/>
          </a:p>
          <a:p>
            <a:r>
              <a:rPr lang="en-US" b="1" dirty="0" smtClean="0"/>
              <a:t>Notes for the Teacher:</a:t>
            </a:r>
            <a:r>
              <a:rPr lang="en-US" b="1" baseline="0" dirty="0" smtClean="0"/>
              <a:t> </a:t>
            </a:r>
            <a:r>
              <a:rPr lang="en-US" baseline="0" dirty="0" smtClean="0"/>
              <a:t>Above is a cartoon illustration of the “Anaconda plan” a plan developed to block the Southern ports, surround, and essentially disable the Confederacy.</a:t>
            </a:r>
            <a:endParaRPr lang="en-US" dirty="0"/>
          </a:p>
        </p:txBody>
      </p:sp>
    </p:spTree>
    <p:extLst>
      <p:ext uri="{BB962C8B-B14F-4D97-AF65-F5344CB8AC3E}">
        <p14:creationId xmlns:p14="http://schemas.microsoft.com/office/powerpoint/2010/main" val="8694496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Discussion Question:</a:t>
            </a:r>
          </a:p>
          <a:p>
            <a:pPr marL="0" marR="0" lvl="1"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ＭＳ Ｐゴシック" pitchFamily="-123" charset="-128"/>
                <a:cs typeface="+mn-cs"/>
              </a:rPr>
              <a:t>Why do you think women rioted in Richmond,</a:t>
            </a:r>
            <a:r>
              <a:rPr lang="en-US" sz="1200" kern="1200" baseline="0" dirty="0" smtClean="0">
                <a:solidFill>
                  <a:schemeClr val="tx1"/>
                </a:solidFill>
                <a:effectLst/>
                <a:latin typeface="+mn-lt"/>
                <a:ea typeface="ＭＳ Ｐゴシック" pitchFamily="-123" charset="-128"/>
                <a:cs typeface="+mn-cs"/>
              </a:rPr>
              <a:t> Virginia</a:t>
            </a:r>
            <a:r>
              <a:rPr lang="en-US" sz="1200" kern="1200" dirty="0" smtClean="0">
                <a:solidFill>
                  <a:schemeClr val="tx1"/>
                </a:solidFill>
                <a:effectLst/>
                <a:latin typeface="+mn-lt"/>
                <a:ea typeface="ＭＳ Ｐゴシック" pitchFamily="-123" charset="-128"/>
                <a:cs typeface="+mn-cs"/>
              </a:rPr>
              <a:t>? Why do you think it was just women?</a:t>
            </a:r>
          </a:p>
          <a:p>
            <a:endParaRPr lang="en-US" dirty="0"/>
          </a:p>
        </p:txBody>
      </p:sp>
      <p:sp>
        <p:nvSpPr>
          <p:cNvPr id="4" name="Slide Number Placeholder 3"/>
          <p:cNvSpPr>
            <a:spLocks noGrp="1"/>
          </p:cNvSpPr>
          <p:nvPr>
            <p:ph type="sldNum" sz="quarter" idx="10"/>
          </p:nvPr>
        </p:nvSpPr>
        <p:spPr/>
        <p:txBody>
          <a:bodyPr/>
          <a:lstStyle/>
          <a:p>
            <a:pPr>
              <a:defRPr/>
            </a:pPr>
            <a:fld id="{9B91BBED-5968-49D1-A30C-46381E71C9F7}" type="slidenum">
              <a:rPr lang="en-US" smtClean="0"/>
              <a:pPr>
                <a:defRPr/>
              </a:pPr>
              <a:t>15</a:t>
            </a:fld>
            <a:endParaRPr lang="en-US"/>
          </a:p>
        </p:txBody>
      </p:sp>
    </p:spTree>
    <p:extLst>
      <p:ext uri="{BB962C8B-B14F-4D97-AF65-F5344CB8AC3E}">
        <p14:creationId xmlns:p14="http://schemas.microsoft.com/office/powerpoint/2010/main" val="32422077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Discussion</a:t>
            </a:r>
            <a:r>
              <a:rPr lang="en-US" b="1" baseline="0" dirty="0" smtClean="0"/>
              <a:t>:</a:t>
            </a:r>
          </a:p>
          <a:p>
            <a:endParaRPr lang="en-US" dirty="0" smtClean="0"/>
          </a:p>
          <a:p>
            <a:r>
              <a:rPr lang="en-US" dirty="0" smtClean="0"/>
              <a:t>What is a siege? (Answer Information: Surrounding </a:t>
            </a:r>
            <a:r>
              <a:rPr lang="en-US" baseline="0" dirty="0" smtClean="0"/>
              <a:t>a defended area, cutting the area off from food and supplies.)</a:t>
            </a:r>
          </a:p>
          <a:p>
            <a:endParaRPr lang="en-US" baseline="0" dirty="0" smtClean="0"/>
          </a:p>
          <a:p>
            <a:r>
              <a:rPr lang="en-US" baseline="0" dirty="0" smtClean="0"/>
              <a:t>Why did the people of Vicksburg have to suffer?</a:t>
            </a:r>
          </a:p>
          <a:p>
            <a:endParaRPr lang="en-US" baseline="0" dirty="0" smtClean="0"/>
          </a:p>
          <a:p>
            <a:r>
              <a:rPr lang="en-US" baseline="0" dirty="0" smtClean="0"/>
              <a:t>Do you think there were other sieges during the war? (Answer Information: Yes, Petersburg, Fort </a:t>
            </a:r>
            <a:r>
              <a:rPr lang="en-US" baseline="0" dirty="0" err="1" smtClean="0"/>
              <a:t>Donelson</a:t>
            </a:r>
            <a:r>
              <a:rPr lang="en-US" baseline="0" dirty="0" smtClean="0"/>
              <a:t>, and Port Hudson.)</a:t>
            </a:r>
            <a:endParaRPr lang="en-US" dirty="0"/>
          </a:p>
        </p:txBody>
      </p:sp>
      <p:sp>
        <p:nvSpPr>
          <p:cNvPr id="4" name="Slide Number Placeholder 3"/>
          <p:cNvSpPr>
            <a:spLocks noGrp="1"/>
          </p:cNvSpPr>
          <p:nvPr>
            <p:ph type="sldNum" sz="quarter" idx="10"/>
          </p:nvPr>
        </p:nvSpPr>
        <p:spPr/>
        <p:txBody>
          <a:bodyPr/>
          <a:lstStyle/>
          <a:p>
            <a:fld id="{FA2E78C5-7FC6-4D73-8F56-025BAE1E48F6}" type="slidenum">
              <a:rPr lang="en-US" smtClean="0"/>
              <a:pPr/>
              <a:t>16</a:t>
            </a:fld>
            <a:endParaRPr lang="en-US"/>
          </a:p>
        </p:txBody>
      </p:sp>
    </p:spTree>
    <p:extLst>
      <p:ext uri="{BB962C8B-B14F-4D97-AF65-F5344CB8AC3E}">
        <p14:creationId xmlns:p14="http://schemas.microsoft.com/office/powerpoint/2010/main" val="14615215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Image information: </a:t>
            </a:r>
          </a:p>
          <a:p>
            <a:r>
              <a:rPr lang="en-US" b="0" dirty="0" smtClean="0"/>
              <a:t>Battlefield of Chancellorsville House after the Battle</a:t>
            </a:r>
          </a:p>
          <a:p>
            <a:pPr>
              <a:buNone/>
            </a:pPr>
            <a:endParaRPr lang="en-US" b="1" dirty="0" smtClean="0"/>
          </a:p>
          <a:p>
            <a:pPr>
              <a:buNone/>
            </a:pPr>
            <a:r>
              <a:rPr lang="en-US" b="1" dirty="0" smtClean="0"/>
              <a:t>Notes:  </a:t>
            </a: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Sue </a:t>
            </a:r>
            <a:r>
              <a:rPr lang="en-US" dirty="0"/>
              <a:t>Chancellor was 16 in May 1863 when her home was </a:t>
            </a:r>
            <a:r>
              <a:rPr lang="en-US" dirty="0" smtClean="0"/>
              <a:t>between </a:t>
            </a:r>
            <a:r>
              <a:rPr lang="en-US" dirty="0"/>
              <a:t>the armies and General Hooker took it for his </a:t>
            </a:r>
            <a:r>
              <a:rPr lang="en-US" dirty="0" smtClean="0"/>
              <a:t>headquarters.  </a:t>
            </a:r>
            <a:r>
              <a:rPr lang="en-US" dirty="0"/>
              <a:t>She left a detailed description of the ordeal she faced in company with 15 other women and girls, including relatives, neighbors, and a young abandoned black girl. Water stood shin deep in the basement where they crouched for protection. </a:t>
            </a:r>
          </a:p>
          <a:p>
            <a:pPr>
              <a:buNone/>
            </a:pPr>
            <a:r>
              <a:rPr lang="en-US" dirty="0"/>
              <a:t>“Oh! Such cannonading on all sides,” Sue wrote of May 2, “such shrieks and groans, such commotion of all kinds!”</a:t>
            </a:r>
          </a:p>
          <a:p>
            <a:pPr>
              <a:buNone/>
            </a:pPr>
            <a:r>
              <a:rPr lang="en-US" dirty="0"/>
              <a:t>Her home became a hospital, the grand piano became the amputating table.  Arms and legs were thrown out the window.  The house caught fire from shelling and burned to the ground.  Luckily all the family got out alive. </a:t>
            </a:r>
            <a:endParaRPr lang="en-US" b="0" dirty="0"/>
          </a:p>
        </p:txBody>
      </p:sp>
      <p:sp>
        <p:nvSpPr>
          <p:cNvPr id="4" name="Slide Number Placeholder 3"/>
          <p:cNvSpPr>
            <a:spLocks noGrp="1"/>
          </p:cNvSpPr>
          <p:nvPr>
            <p:ph type="sldNum" sz="quarter" idx="10"/>
          </p:nvPr>
        </p:nvSpPr>
        <p:spPr/>
        <p:txBody>
          <a:bodyPr/>
          <a:lstStyle/>
          <a:p>
            <a:fld id="{FA2E78C5-7FC6-4D73-8F56-025BAE1E48F6}" type="slidenum">
              <a:rPr lang="en-US" smtClean="0"/>
              <a:pPr/>
              <a:t>17</a:t>
            </a:fld>
            <a:endParaRPr lang="en-US"/>
          </a:p>
        </p:txBody>
      </p:sp>
    </p:spTree>
    <p:extLst>
      <p:ext uri="{BB962C8B-B14F-4D97-AF65-F5344CB8AC3E}">
        <p14:creationId xmlns:p14="http://schemas.microsoft.com/office/powerpoint/2010/main" val="8743667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4F06A245-C5E9-4CEE-BA42-D98B838B0C78}" type="slidenum">
              <a:rPr lang="en-US" smtClean="0"/>
              <a:pPr/>
              <a:t>19</a:t>
            </a:fld>
            <a:endParaRPr lang="en-US"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r>
              <a:rPr lang="en-US" b="0" dirty="0" smtClean="0"/>
              <a:t>Information traveled at a slow rate in the 1800’s,</a:t>
            </a:r>
            <a:r>
              <a:rPr lang="en-US" b="0" baseline="0" dirty="0" smtClean="0"/>
              <a:t> but with the telegraph, newspapers, photography, and the postal service it was moving faster than ever before.  Those on the home front were able to learn more about the war and their loved ones during the Civil War than in any previous war.  Sometimes the reality of war was a brutal one. </a:t>
            </a:r>
            <a:endParaRPr lang="en-US" b="0" dirty="0" smtClean="0"/>
          </a:p>
          <a:p>
            <a:pPr eaLnBrk="1" hangingPunct="1"/>
            <a:endParaRPr lang="en-US" b="1" dirty="0" smtClean="0"/>
          </a:p>
          <a:p>
            <a:pPr eaLnBrk="1" hangingPunct="1"/>
            <a:r>
              <a:rPr lang="en-US" dirty="0" smtClean="0"/>
              <a:t>Newspaper reading was at an</a:t>
            </a:r>
            <a:r>
              <a:rPr lang="en-US" baseline="0" dirty="0" smtClean="0"/>
              <a:t> all time high. Above are clips from a Connecticut newspaper from the summer of 1862. </a:t>
            </a:r>
            <a:r>
              <a:rPr lang="en-US" dirty="0" smtClean="0"/>
              <a:t> </a:t>
            </a:r>
          </a:p>
          <a:p>
            <a:pPr eaLnBrk="1" hangingPunct="1"/>
            <a:endParaRPr lang="en-US" dirty="0" smtClean="0"/>
          </a:p>
          <a:p>
            <a:pPr eaLnBrk="1" hangingPunct="1"/>
            <a:r>
              <a:rPr lang="en-US" dirty="0" smtClean="0"/>
              <a:t>The</a:t>
            </a:r>
            <a:r>
              <a:rPr lang="en-US" baseline="0" dirty="0" smtClean="0"/>
              <a:t> newspaper is where people on the home front received most of the news about the war. </a:t>
            </a:r>
            <a:endParaRPr lang="en-US" dirty="0" smtClean="0"/>
          </a:p>
        </p:txBody>
      </p:sp>
    </p:spTree>
    <p:extLst>
      <p:ext uri="{BB962C8B-B14F-4D97-AF65-F5344CB8AC3E}">
        <p14:creationId xmlns:p14="http://schemas.microsoft.com/office/powerpoint/2010/main" val="2506985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Placeholder 2"/>
          <p:cNvSpPr>
            <a:spLocks noGrp="1" noRot="1" noChangeAspect="1"/>
          </p:cNvSpPr>
          <p:nvPr>
            <p:ph type="sldImg"/>
          </p:nvPr>
        </p:nvSpPr>
        <p:spPr bwMode="auto">
          <a:noFill/>
          <a:ln>
            <a:solidFill>
              <a:srgbClr val="000000"/>
            </a:solidFill>
            <a:miter lim="800000"/>
            <a:headEnd/>
            <a:tailEnd/>
          </a:ln>
        </p:spPr>
      </p:sp>
      <p:sp>
        <p:nvSpPr>
          <p:cNvPr id="55299" name="Placeholder 3"/>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smtClean="0"/>
              <a:t>Newspaper reading reached an all-time high.</a:t>
            </a:r>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People scanned the newspapers every day for news of the war or their home.</a:t>
            </a:r>
          </a:p>
          <a:p>
            <a:endParaRPr lang="en-US" dirty="0"/>
          </a:p>
        </p:txBody>
      </p:sp>
    </p:spTree>
    <p:extLst>
      <p:ext uri="{BB962C8B-B14F-4D97-AF65-F5344CB8AC3E}">
        <p14:creationId xmlns:p14="http://schemas.microsoft.com/office/powerpoint/2010/main" val="1275976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Placeholder 2"/>
          <p:cNvSpPr>
            <a:spLocks noGrp="1" noRot="1" noChangeAspect="1"/>
          </p:cNvSpPr>
          <p:nvPr>
            <p:ph type="sldImg"/>
          </p:nvPr>
        </p:nvSpPr>
        <p:spPr bwMode="auto">
          <a:noFill/>
          <a:ln>
            <a:solidFill>
              <a:srgbClr val="000000"/>
            </a:solidFill>
            <a:miter lim="800000"/>
            <a:headEnd/>
            <a:tailEnd/>
          </a:ln>
        </p:spPr>
      </p:sp>
      <p:sp>
        <p:nvSpPr>
          <p:cNvPr id="56323" name="Placeholder 3"/>
          <p:cNvSpPr>
            <a:spLocks noGrp="1"/>
          </p:cNvSpPr>
          <p:nvPr>
            <p:ph type="body" idx="1"/>
          </p:nvPr>
        </p:nvSpPr>
        <p:spPr bwMode="auto">
          <a:noFill/>
        </p:spPr>
        <p:txBody>
          <a:bodyPr wrap="square" numCol="1" anchor="t" anchorCtr="0" compatLnSpc="1">
            <a:prstTxWarp prst="textNoShape">
              <a:avLst/>
            </a:prstTxWarp>
          </a:bodyPr>
          <a:lstStyle/>
          <a:p>
            <a:r>
              <a:rPr lang="en-US" sz="1200" dirty="0" smtClean="0"/>
              <a:t>Casualty lists</a:t>
            </a:r>
            <a:r>
              <a:rPr lang="en-US" sz="1200" baseline="0" dirty="0" smtClean="0"/>
              <a:t> w</a:t>
            </a:r>
            <a:r>
              <a:rPr lang="en-US" sz="1200" dirty="0" smtClean="0"/>
              <a:t>ere dreaded.</a:t>
            </a:r>
          </a:p>
          <a:p>
            <a:endParaRPr lang="en-US" sz="120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b="1" dirty="0" smtClean="0"/>
              <a:t>Image</a:t>
            </a:r>
            <a:r>
              <a:rPr lang="en-US" sz="1200" b="1" baseline="0" dirty="0" smtClean="0"/>
              <a:t> information: </a:t>
            </a:r>
            <a:r>
              <a:rPr lang="en-US" sz="1200" baseline="0" dirty="0" smtClean="0"/>
              <a:t/>
            </a:r>
            <a:br>
              <a:rPr lang="en-US" sz="1200" baseline="0" dirty="0" smtClean="0"/>
            </a:br>
            <a:r>
              <a:rPr lang="en-US" dirty="0" smtClean="0">
                <a:latin typeface="Calibri" pitchFamily="-123" charset="0"/>
              </a:rPr>
              <a:t>Casualty List of the 54th Massachusetts Infantry Regiment from the Assault on Fort Wagner, South Carolina</a:t>
            </a:r>
          </a:p>
          <a:p>
            <a:endParaRPr lang="en-US" dirty="0"/>
          </a:p>
        </p:txBody>
      </p:sp>
    </p:spTree>
    <p:extLst>
      <p:ext uri="{BB962C8B-B14F-4D97-AF65-F5344CB8AC3E}">
        <p14:creationId xmlns:p14="http://schemas.microsoft.com/office/powerpoint/2010/main" val="13446708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Placeholder 2"/>
          <p:cNvSpPr>
            <a:spLocks noGrp="1" noRot="1" noChangeAspect="1"/>
          </p:cNvSpPr>
          <p:nvPr>
            <p:ph type="sldImg"/>
          </p:nvPr>
        </p:nvSpPr>
        <p:spPr bwMode="auto">
          <a:noFill/>
          <a:ln>
            <a:solidFill>
              <a:srgbClr val="000000"/>
            </a:solidFill>
            <a:miter lim="800000"/>
            <a:headEnd/>
            <a:tailEnd/>
          </a:ln>
        </p:spPr>
      </p:sp>
      <p:sp>
        <p:nvSpPr>
          <p:cNvPr id="39939" name="Placeholder 3"/>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b="0" dirty="0" smtClean="0">
                <a:latin typeface="+mn-lt"/>
              </a:rPr>
              <a:t>When Men March to War Across the Divided Nation </a:t>
            </a:r>
            <a:br>
              <a:rPr lang="en-US" sz="1200" b="0" dirty="0" smtClean="0">
                <a:latin typeface="+mn-lt"/>
              </a:rPr>
            </a:br>
            <a:r>
              <a:rPr lang="en-US" sz="1200" b="0" dirty="0" smtClean="0">
                <a:latin typeface="+mn-lt"/>
              </a:rPr>
              <a:t>Women Mobilize to Support The Army </a:t>
            </a:r>
            <a:endParaRPr lang="en-US" sz="1200" b="0" i="0" dirty="0" smtClean="0">
              <a:latin typeface="+mn-lt"/>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b="0" i="0" dirty="0" smtClean="0">
              <a:latin typeface="Calibri" pitchFamily="-123"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b="0" i="0" dirty="0" smtClean="0">
                <a:latin typeface="Calibri" pitchFamily="-123" charset="0"/>
              </a:rPr>
              <a:t>Picture on Left </a:t>
            </a:r>
            <a:r>
              <a:rPr lang="en-US" sz="1200" b="1" i="0" dirty="0" smtClean="0">
                <a:latin typeface="Calibri" pitchFamily="-123" charset="0"/>
              </a:rPr>
              <a:t>- </a:t>
            </a:r>
            <a:r>
              <a:rPr lang="en-US" dirty="0" smtClean="0"/>
              <a:t>Union soldiers and band march through a city in the woodcut “Off to the War.” </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b="0" i="0" dirty="0" smtClean="0">
                <a:latin typeface="Calibri" pitchFamily="-123" charset="0"/>
              </a:rPr>
              <a:t>Picture on Right - Great meeting of the ladies of New York at the Cooper Institute, on Monday, April 29, 1861, to organize a society to be called "Women's Central Association of Relief," to make clothes, lint bandages, and to furnish nurses for the soldiers of the Northern Army</a:t>
            </a:r>
          </a:p>
          <a:p>
            <a:endParaRPr lang="en-US" dirty="0"/>
          </a:p>
        </p:txBody>
      </p:sp>
    </p:spTree>
    <p:extLst>
      <p:ext uri="{BB962C8B-B14F-4D97-AF65-F5344CB8AC3E}">
        <p14:creationId xmlns:p14="http://schemas.microsoft.com/office/powerpoint/2010/main" val="12975474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wrap="square" numCol="1" anchor="t" anchorCtr="0" compatLnSpc="1">
            <a:prstTxWarp prst="textNoShape">
              <a:avLst/>
            </a:prstTxWarp>
            <a:normAutofit fontScale="92500" lnSpcReduction="20000"/>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1200" dirty="0" smtClean="0"/>
              <a:t>The American</a:t>
            </a:r>
            <a:r>
              <a:rPr lang="en-US" sz="1200" baseline="0" dirty="0" smtClean="0"/>
              <a:t> Civil War gave b</a:t>
            </a:r>
            <a:r>
              <a:rPr lang="en-US" sz="1200" dirty="0" smtClean="0"/>
              <a:t>irth to photojournalism.  The US government commissioned photographers</a:t>
            </a:r>
            <a:r>
              <a:rPr lang="en-US" sz="1200" baseline="0" dirty="0" smtClean="0"/>
              <a:t> to travel with the army and photograph the war.  The images that returned home were vastly different from the glorious portrayal of war created by artists up until this time.</a:t>
            </a:r>
            <a:r>
              <a:rPr lang="en-US" sz="1200" dirty="0" smtClean="0"/>
              <a:t/>
            </a:r>
            <a:br>
              <a:rPr lang="en-US" sz="1200" dirty="0" smtClean="0"/>
            </a:br>
            <a:endParaRPr lang="en-US" sz="1200" dirty="0" smtClean="0"/>
          </a:p>
          <a:p>
            <a:pPr marL="0" marR="0" indent="0" algn="l" defTabSz="914400" rtl="0" eaLnBrk="1" fontAlgn="base" latinLnBrk="0" hangingPunct="1">
              <a:lnSpc>
                <a:spcPct val="100000"/>
              </a:lnSpc>
              <a:spcBef>
                <a:spcPct val="0"/>
              </a:spcBef>
              <a:spcAft>
                <a:spcPct val="0"/>
              </a:spcAft>
              <a:buClrTx/>
              <a:buSzTx/>
              <a:buFontTx/>
              <a:buNone/>
              <a:tabLst/>
              <a:defRPr/>
            </a:pPr>
            <a:r>
              <a:rPr lang="en-US" sz="1200" dirty="0" smtClean="0"/>
              <a:t>Alexander Gardner, working for Matthew Brady, shocked the nation with his photographs of dead on the Antietam Battlefield.  Newspapers could not reproduce photographs at the time, but published woodcuts were viewed across the country.  </a:t>
            </a:r>
          </a:p>
          <a:p>
            <a:pPr>
              <a:spcBef>
                <a:spcPct val="0"/>
              </a:spcBef>
            </a:pPr>
            <a:endParaRPr lang="en-US" b="1" dirty="0" smtClean="0"/>
          </a:p>
          <a:p>
            <a:pPr>
              <a:spcBef>
                <a:spcPct val="0"/>
              </a:spcBef>
            </a:pPr>
            <a:r>
              <a:rPr lang="en-US" b="1" dirty="0" smtClean="0"/>
              <a:t>Image Information:</a:t>
            </a:r>
          </a:p>
          <a:p>
            <a:pPr marL="0" marR="0" indent="0" algn="l" defTabSz="914400" rtl="0" eaLnBrk="1" fontAlgn="base" latinLnBrk="0" hangingPunct="1">
              <a:lnSpc>
                <a:spcPct val="100000"/>
              </a:lnSpc>
              <a:spcBef>
                <a:spcPct val="0"/>
              </a:spcBef>
              <a:spcAft>
                <a:spcPct val="0"/>
              </a:spcAft>
              <a:buClrTx/>
              <a:buSzTx/>
              <a:buFontTx/>
              <a:buNone/>
              <a:tabLst/>
              <a:defRPr/>
            </a:pPr>
            <a:r>
              <a:rPr lang="en-US" b="0" dirty="0" smtClean="0"/>
              <a:t>On the Left</a:t>
            </a:r>
            <a:r>
              <a:rPr lang="en-US" b="0" baseline="0" dirty="0" smtClean="0"/>
              <a:t> - </a:t>
            </a:r>
            <a:r>
              <a:rPr lang="en-US" sz="1200" dirty="0" smtClean="0">
                <a:latin typeface="Calibri" pitchFamily="-123" charset="0"/>
              </a:rPr>
              <a:t>Gardner’s image entitled "A Contrast: Federal buried, Confederate unburied, where they fell on the Battlefield of Antietam.“</a:t>
            </a:r>
          </a:p>
          <a:p>
            <a:pPr marL="0" marR="0" indent="0" algn="l" defTabSz="914400" rtl="0" eaLnBrk="1" fontAlgn="base" latinLnBrk="0" hangingPunct="1">
              <a:lnSpc>
                <a:spcPct val="100000"/>
              </a:lnSpc>
              <a:spcBef>
                <a:spcPct val="0"/>
              </a:spcBef>
              <a:spcAft>
                <a:spcPct val="0"/>
              </a:spcAft>
              <a:buClrTx/>
              <a:buSzTx/>
              <a:buFontTx/>
              <a:buNone/>
              <a:tabLst/>
              <a:defRPr/>
            </a:pPr>
            <a:r>
              <a:rPr lang="en-US" sz="1200" dirty="0" smtClean="0">
                <a:latin typeface="Calibri" pitchFamily="-123" charset="0"/>
              </a:rPr>
              <a:t>On the Right</a:t>
            </a:r>
            <a:r>
              <a:rPr lang="en-US" sz="1200" baseline="0" dirty="0" smtClean="0">
                <a:latin typeface="Calibri" pitchFamily="-123" charset="0"/>
              </a:rPr>
              <a:t> - </a:t>
            </a:r>
            <a:r>
              <a:rPr lang="en-US" sz="1200" dirty="0" smtClean="0">
                <a:latin typeface="Calibri" pitchFamily="-123" charset="0"/>
              </a:rPr>
              <a:t>Woodcut created from the Gardner photograph that was reproduced in the newspapers.</a:t>
            </a:r>
          </a:p>
          <a:p>
            <a:pPr marL="0" marR="0" indent="0" algn="l" defTabSz="914400" rtl="0" eaLnBrk="1" fontAlgn="base" latinLnBrk="0" hangingPunct="1">
              <a:lnSpc>
                <a:spcPct val="100000"/>
              </a:lnSpc>
              <a:spcBef>
                <a:spcPct val="0"/>
              </a:spcBef>
              <a:spcAft>
                <a:spcPct val="0"/>
              </a:spcAft>
              <a:buClrTx/>
              <a:buSzTx/>
              <a:buFontTx/>
              <a:buNone/>
              <a:tabLst/>
              <a:defRPr/>
            </a:pPr>
            <a:endParaRPr lang="en-US" sz="1200" dirty="0" smtClean="0">
              <a:latin typeface="Calibri" pitchFamily="-123" charset="0"/>
            </a:endParaRPr>
          </a:p>
          <a:p>
            <a:pPr marL="0" marR="0" indent="0" algn="l" defTabSz="914400" rtl="0" eaLnBrk="1" fontAlgn="base" latinLnBrk="0" hangingPunct="1">
              <a:lnSpc>
                <a:spcPct val="100000"/>
              </a:lnSpc>
              <a:spcBef>
                <a:spcPct val="0"/>
              </a:spcBef>
              <a:spcAft>
                <a:spcPct val="0"/>
              </a:spcAft>
              <a:buClrTx/>
              <a:buSzTx/>
              <a:buFontTx/>
              <a:buNone/>
              <a:tabLst/>
              <a:defRPr/>
            </a:pPr>
            <a:endParaRPr lang="en-US" sz="1200" dirty="0" smtClean="0">
              <a:latin typeface="Calibri" pitchFamily="-123" charset="0"/>
            </a:endParaRPr>
          </a:p>
          <a:p>
            <a:pPr>
              <a:spcBef>
                <a:spcPct val="0"/>
              </a:spcBef>
            </a:pPr>
            <a:endParaRPr lang="en-US" b="1" dirty="0" smtClean="0"/>
          </a:p>
          <a:p>
            <a:pPr>
              <a:spcBef>
                <a:spcPct val="0"/>
              </a:spcBef>
            </a:pPr>
            <a:endParaRPr lang="en-US" b="1" dirty="0" smtClean="0"/>
          </a:p>
          <a:p>
            <a:pPr>
              <a:spcBef>
                <a:spcPct val="0"/>
              </a:spcBef>
            </a:pPr>
            <a:r>
              <a:rPr lang="en-US" b="1" dirty="0" smtClean="0"/>
              <a:t>Notes for the Teacher: </a:t>
            </a:r>
            <a:r>
              <a:rPr lang="en-US" dirty="0" smtClean="0"/>
              <a:t>Gardner’s original images were put on display in New York City at Brady’s gallery. New Yorkers were shocked and appalled. For</a:t>
            </a:r>
            <a:r>
              <a:rPr lang="en-US" baseline="0" dirty="0" smtClean="0"/>
              <a:t> many Northerners it was the first time they saw the reality of war.</a:t>
            </a:r>
            <a:r>
              <a:rPr lang="en-US" dirty="0" smtClean="0"/>
              <a:t> The New York Times stated that with these</a:t>
            </a:r>
            <a:r>
              <a:rPr lang="en-US" baseline="0" dirty="0" smtClean="0"/>
              <a:t> images, </a:t>
            </a:r>
            <a:r>
              <a:rPr lang="en-US" dirty="0" smtClean="0"/>
              <a:t>Brady was able to </a:t>
            </a:r>
            <a:r>
              <a:rPr lang="en-US" i="1" dirty="0" smtClean="0"/>
              <a:t>"bring home to us the terrible reality and earnestness of war. If he has not brought bodies and laid them in our door-yards and along streets, he has done something very like it…“</a:t>
            </a:r>
          </a:p>
          <a:p>
            <a:pPr>
              <a:spcBef>
                <a:spcPct val="0"/>
              </a:spcBef>
            </a:pPr>
            <a:endParaRPr lang="en-US" i="1" dirty="0" smtClean="0"/>
          </a:p>
          <a:p>
            <a:pPr>
              <a:spcBef>
                <a:spcPct val="0"/>
              </a:spcBef>
            </a:pPr>
            <a:r>
              <a:rPr lang="en-US" b="1" i="0" dirty="0" smtClean="0"/>
              <a:t>Discussion Question: </a:t>
            </a:r>
          </a:p>
          <a:p>
            <a:pPr marL="0" marR="0" lvl="1" indent="0" algn="l" defTabSz="914400" rtl="0" eaLnBrk="1" fontAlgn="base" latinLnBrk="0" hangingPunct="1">
              <a:lnSpc>
                <a:spcPct val="100000"/>
              </a:lnSpc>
              <a:spcBef>
                <a:spcPct val="0"/>
              </a:spcBef>
              <a:spcAft>
                <a:spcPct val="0"/>
              </a:spcAft>
              <a:buClrTx/>
              <a:buSzTx/>
              <a:buFontTx/>
              <a:buNone/>
              <a:tabLst/>
              <a:defRPr/>
            </a:pPr>
            <a:r>
              <a:rPr lang="en-US" sz="1200" kern="1200" dirty="0" smtClean="0">
                <a:solidFill>
                  <a:schemeClr val="tx1"/>
                </a:solidFill>
                <a:effectLst/>
                <a:latin typeface="+mn-lt"/>
                <a:ea typeface="ＭＳ Ｐゴシック" pitchFamily="-123" charset="-128"/>
                <a:cs typeface="+mn-cs"/>
              </a:rPr>
              <a:t>How did photography change the way people saw the war?</a:t>
            </a:r>
          </a:p>
          <a:p>
            <a:pPr>
              <a:spcBef>
                <a:spcPct val="0"/>
              </a:spcBef>
            </a:pPr>
            <a:endParaRPr lang="en-US" i="0" dirty="0" smtClean="0"/>
          </a:p>
          <a:p>
            <a:pPr>
              <a:spcBef>
                <a:spcPct val="0"/>
              </a:spcBef>
            </a:pPr>
            <a:endParaRPr lang="en-US" dirty="0" smtClean="0"/>
          </a:p>
        </p:txBody>
      </p:sp>
      <p:sp>
        <p:nvSpPr>
          <p:cNvPr id="245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DE7EE8B-6666-4C59-BE56-C2BCE40E9DE5}" type="slidenum">
              <a:rPr lang="en-US">
                <a:ea typeface="ＭＳ Ｐゴシック" pitchFamily="-123" charset="-128"/>
                <a:cs typeface="ＭＳ Ｐゴシック" pitchFamily="-123" charset="-128"/>
              </a:rPr>
              <a:pPr fontAlgn="base">
                <a:spcBef>
                  <a:spcPct val="0"/>
                </a:spcBef>
                <a:spcAft>
                  <a:spcPct val="0"/>
                </a:spcAft>
              </a:pPr>
              <a:t>22</a:t>
            </a:fld>
            <a:endParaRPr lang="en-US">
              <a:ea typeface="ＭＳ Ｐゴシック" pitchFamily="-123" charset="-128"/>
              <a:cs typeface="ＭＳ Ｐゴシック" pitchFamily="-123" charset="-128"/>
            </a:endParaRPr>
          </a:p>
        </p:txBody>
      </p:sp>
    </p:spTree>
    <p:extLst>
      <p:ext uri="{BB962C8B-B14F-4D97-AF65-F5344CB8AC3E}">
        <p14:creationId xmlns:p14="http://schemas.microsoft.com/office/powerpoint/2010/main" val="19133484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Placeholder 2"/>
          <p:cNvSpPr>
            <a:spLocks noGrp="1" noRot="1" noChangeAspect="1"/>
          </p:cNvSpPr>
          <p:nvPr>
            <p:ph type="sldImg"/>
          </p:nvPr>
        </p:nvSpPr>
        <p:spPr bwMode="auto">
          <a:noFill/>
          <a:ln>
            <a:solidFill>
              <a:srgbClr val="000000"/>
            </a:solidFill>
            <a:miter lim="800000"/>
            <a:headEnd/>
            <a:tailEnd/>
          </a:ln>
        </p:spPr>
      </p:sp>
      <p:sp>
        <p:nvSpPr>
          <p:cNvPr id="57347" name="Placeholder 3"/>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smtClean="0"/>
              <a:t>Photographs brought the horrors of the war into the home for the first time</a:t>
            </a:r>
            <a:r>
              <a:rPr lang="en-US" dirty="0" smtClean="0"/>
              <a:t>.</a:t>
            </a:r>
            <a:endParaRPr lang="en-US" b="1" dirty="0" smtClean="0"/>
          </a:p>
          <a:p>
            <a:endParaRPr lang="en-US" b="1" dirty="0" smtClean="0"/>
          </a:p>
          <a:p>
            <a:r>
              <a:rPr lang="en-US" b="1" dirty="0" smtClean="0"/>
              <a:t>Image Information: </a:t>
            </a:r>
            <a:r>
              <a:rPr lang="en-US" dirty="0" smtClean="0"/>
              <a:t>Photo of dead soldier at Devil’s Den, Gettysburg.</a:t>
            </a:r>
          </a:p>
          <a:p>
            <a:endParaRPr lang="en-US" dirty="0" smtClean="0"/>
          </a:p>
          <a:p>
            <a:r>
              <a:rPr lang="en-US" b="1" dirty="0" smtClean="0"/>
              <a:t>Discussion Question:</a:t>
            </a:r>
          </a:p>
          <a:p>
            <a:pPr marL="0" marR="0" lvl="1"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ＭＳ Ｐゴシック" pitchFamily="-123" charset="-128"/>
                <a:cs typeface="+mn-cs"/>
              </a:rPr>
              <a:t>Look at the photograph of the dead soldier at Devil’s Den, Gettysburg.  How does this picture make you feel?</a:t>
            </a:r>
          </a:p>
          <a:p>
            <a:endParaRPr lang="en-US" dirty="0"/>
          </a:p>
        </p:txBody>
      </p:sp>
    </p:spTree>
    <p:extLst>
      <p:ext uri="{BB962C8B-B14F-4D97-AF65-F5344CB8AC3E}">
        <p14:creationId xmlns:p14="http://schemas.microsoft.com/office/powerpoint/2010/main" val="12280757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1200" dirty="0" smtClean="0"/>
              <a:t>Letter writing was the way people kept in touch.</a:t>
            </a:r>
            <a:endParaRPr lang="en-US" b="1" dirty="0" smtClean="0"/>
          </a:p>
          <a:p>
            <a:pPr>
              <a:spcBef>
                <a:spcPct val="0"/>
              </a:spcBef>
            </a:pPr>
            <a:endParaRPr lang="en-US" b="1" dirty="0" smtClean="0"/>
          </a:p>
          <a:p>
            <a:pPr>
              <a:spcBef>
                <a:spcPct val="0"/>
              </a:spcBef>
            </a:pPr>
            <a:r>
              <a:rPr lang="en-US" b="1" dirty="0" smtClean="0"/>
              <a:t>Activity:  </a:t>
            </a:r>
            <a:r>
              <a:rPr lang="en-US" dirty="0" smtClean="0"/>
              <a:t>Read letters</a:t>
            </a:r>
            <a:r>
              <a:rPr lang="en-US" baseline="0" dirty="0" smtClean="0"/>
              <a:t> to and from the home front.</a:t>
            </a:r>
            <a:endParaRPr lang="en-US" dirty="0" smtClean="0"/>
          </a:p>
          <a:p>
            <a:pPr>
              <a:spcBef>
                <a:spcPct val="0"/>
              </a:spcBef>
            </a:pPr>
            <a:endParaRPr lang="en-US" dirty="0" smtClean="0"/>
          </a:p>
          <a:p>
            <a:pPr>
              <a:spcBef>
                <a:spcPct val="0"/>
              </a:spcBef>
            </a:pPr>
            <a:r>
              <a:rPr lang="en-US" b="1" dirty="0" smtClean="0"/>
              <a:t>Discussion Question:</a:t>
            </a:r>
          </a:p>
          <a:p>
            <a:pPr marL="0" marR="0" lvl="1" indent="0" algn="l" defTabSz="914400" rtl="0" eaLnBrk="1" fontAlgn="base" latinLnBrk="0" hangingPunct="1">
              <a:lnSpc>
                <a:spcPct val="100000"/>
              </a:lnSpc>
              <a:spcBef>
                <a:spcPct val="0"/>
              </a:spcBef>
              <a:spcAft>
                <a:spcPct val="0"/>
              </a:spcAft>
              <a:buClrTx/>
              <a:buSzTx/>
              <a:buFontTx/>
              <a:buNone/>
              <a:tabLst/>
              <a:defRPr/>
            </a:pPr>
            <a:r>
              <a:rPr lang="en-US" sz="1200" kern="1200" dirty="0" smtClean="0">
                <a:solidFill>
                  <a:schemeClr val="tx1"/>
                </a:solidFill>
                <a:effectLst/>
                <a:latin typeface="+mn-lt"/>
                <a:ea typeface="ＭＳ Ｐゴシック" pitchFamily="-123" charset="-128"/>
                <a:cs typeface="+mn-cs"/>
              </a:rPr>
              <a:t>How did family members communicate with soldiers away at war?</a:t>
            </a:r>
          </a:p>
          <a:p>
            <a:pPr>
              <a:spcBef>
                <a:spcPct val="0"/>
              </a:spcBef>
            </a:pPr>
            <a:endParaRPr lang="en-US" dirty="0" smtClean="0"/>
          </a:p>
        </p:txBody>
      </p:sp>
      <p:sp>
        <p:nvSpPr>
          <p:cNvPr id="266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6CC1D92-F37D-4BEE-A695-2910E1821F85}" type="slidenum">
              <a:rPr lang="en-US">
                <a:ea typeface="ＭＳ Ｐゴシック" pitchFamily="-123" charset="-128"/>
                <a:cs typeface="ＭＳ Ｐゴシック" pitchFamily="-123" charset="-128"/>
              </a:rPr>
              <a:pPr fontAlgn="base">
                <a:spcBef>
                  <a:spcPct val="0"/>
                </a:spcBef>
                <a:spcAft>
                  <a:spcPct val="0"/>
                </a:spcAft>
              </a:pPr>
              <a:t>24</a:t>
            </a:fld>
            <a:endParaRPr lang="en-US">
              <a:ea typeface="ＭＳ Ｐゴシック" pitchFamily="-123" charset="-128"/>
              <a:cs typeface="ＭＳ Ｐゴシック" pitchFamily="-123" charset="-128"/>
            </a:endParaRPr>
          </a:p>
        </p:txBody>
      </p:sp>
    </p:spTree>
    <p:extLst>
      <p:ext uri="{BB962C8B-B14F-4D97-AF65-F5344CB8AC3E}">
        <p14:creationId xmlns:p14="http://schemas.microsoft.com/office/powerpoint/2010/main" val="8030930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Placeholder 2"/>
          <p:cNvSpPr>
            <a:spLocks noGrp="1" noRot="1" noChangeAspect="1"/>
          </p:cNvSpPr>
          <p:nvPr>
            <p:ph type="sldImg"/>
          </p:nvPr>
        </p:nvSpPr>
        <p:spPr bwMode="auto">
          <a:noFill/>
          <a:ln>
            <a:solidFill>
              <a:srgbClr val="000000"/>
            </a:solidFill>
            <a:miter lim="800000"/>
            <a:headEnd/>
            <a:tailEnd/>
          </a:ln>
        </p:spPr>
      </p:sp>
      <p:sp>
        <p:nvSpPr>
          <p:cNvPr id="47107" name="Placeholder 3"/>
          <p:cNvSpPr>
            <a:spLocks noGrp="1"/>
          </p:cNvSpPr>
          <p:nvPr>
            <p:ph type="body" idx="1"/>
          </p:nvPr>
        </p:nvSpPr>
        <p:spPr bwMode="auto">
          <a:noFill/>
        </p:spPr>
        <p:txBody>
          <a:bodyPr wrap="square" numCol="1" anchor="t" anchorCtr="0" compatLnSpc="1">
            <a:prstTxWarp prst="textNoShape">
              <a:avLst/>
            </a:prstTxWarp>
          </a:bodyPr>
          <a:lstStyle/>
          <a:p>
            <a:pPr marL="0" marR="0" lvl="1" indent="0" algn="l" defTabSz="914400" rtl="0" eaLnBrk="1" fontAlgn="base" latinLnBrk="0" hangingPunct="1">
              <a:lnSpc>
                <a:spcPct val="100000"/>
              </a:lnSpc>
              <a:spcBef>
                <a:spcPct val="30000"/>
              </a:spcBef>
              <a:spcAft>
                <a:spcPct val="0"/>
              </a:spcAft>
              <a:buClrTx/>
              <a:buSzTx/>
              <a:buFontTx/>
              <a:buNone/>
              <a:tabLst/>
              <a:defRPr/>
            </a:pPr>
            <a:r>
              <a:rPr lang="en-US" sz="1200" b="1" kern="1200" dirty="0" smtClean="0">
                <a:solidFill>
                  <a:schemeClr val="tx1"/>
                </a:solidFill>
                <a:effectLst/>
                <a:latin typeface="+mn-lt"/>
                <a:ea typeface="ＭＳ Ｐゴシック" pitchFamily="-123" charset="-128"/>
                <a:cs typeface="+mn-cs"/>
              </a:rPr>
              <a:t>Discussion Question:</a:t>
            </a:r>
          </a:p>
          <a:p>
            <a:pPr marL="0" marR="0" lvl="1" indent="0" algn="l" defTabSz="914400" rtl="0" eaLnBrk="1" fontAlgn="base" latinLnBrk="0" hangingPunct="1">
              <a:lnSpc>
                <a:spcPct val="100000"/>
              </a:lnSpc>
              <a:spcBef>
                <a:spcPct val="30000"/>
              </a:spcBef>
              <a:spcAft>
                <a:spcPct val="0"/>
              </a:spcAft>
              <a:buClrTx/>
              <a:buSzTx/>
              <a:buFontTx/>
              <a:buNone/>
              <a:tabLst/>
              <a:defRPr/>
            </a:pPr>
            <a:endParaRPr lang="en-US" sz="1200" kern="1200" dirty="0" smtClean="0">
              <a:solidFill>
                <a:schemeClr val="tx1"/>
              </a:solidFill>
              <a:effectLst/>
              <a:latin typeface="+mn-lt"/>
              <a:ea typeface="ＭＳ Ｐゴシック" pitchFamily="-123" charset="-128"/>
              <a:cs typeface="+mn-cs"/>
            </a:endParaRPr>
          </a:p>
          <a:p>
            <a:pPr marL="0" marR="0" lvl="1"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ＭＳ Ｐゴシック" pitchFamily="-123" charset="-128"/>
                <a:cs typeface="+mn-cs"/>
              </a:rPr>
              <a:t>What actions are women taking to support the soldiers in the picture?</a:t>
            </a:r>
          </a:p>
          <a:p>
            <a:endParaRPr lang="en-US" dirty="0"/>
          </a:p>
        </p:txBody>
      </p:sp>
    </p:spTree>
    <p:extLst>
      <p:ext uri="{BB962C8B-B14F-4D97-AF65-F5344CB8AC3E}">
        <p14:creationId xmlns:p14="http://schemas.microsoft.com/office/powerpoint/2010/main" val="182985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latin typeface="Basset" charset="0"/>
              </a:rPr>
              <a:t>Notes</a:t>
            </a:r>
            <a:r>
              <a:rPr lang="en-US" b="1" baseline="0" dirty="0" smtClean="0">
                <a:latin typeface="Basset" charset="0"/>
              </a:rPr>
              <a:t> for the Teacher: </a:t>
            </a:r>
            <a:r>
              <a:rPr lang="en-US" b="0" dirty="0" smtClean="0">
                <a:latin typeface="Basset" charset="0"/>
              </a:rPr>
              <a:t>With so many men at war, women had to take on more responsibility. In the South, women on plantations took charge, serving as plantation mistresses and managing vast numbers of slaves while their husbands were away at war. M</a:t>
            </a:r>
            <a:r>
              <a:rPr lang="en-US" b="0" baseline="0" dirty="0" smtClean="0">
                <a:latin typeface="Basset" charset="0"/>
              </a:rPr>
              <a:t>ost Southern</a:t>
            </a:r>
            <a:r>
              <a:rPr lang="en-US" b="0" dirty="0" smtClean="0">
                <a:latin typeface="Basset" charset="0"/>
              </a:rPr>
              <a:t> women took on the back-breaking strain of agricultural labor, often doing work that their husbands and sons would normally have done. In the North, women</a:t>
            </a:r>
            <a:r>
              <a:rPr lang="en-US" b="0" baseline="0" dirty="0" smtClean="0">
                <a:latin typeface="Basset" charset="0"/>
              </a:rPr>
              <a:t> bore</a:t>
            </a:r>
            <a:r>
              <a:rPr lang="en-US" b="0" dirty="0" smtClean="0">
                <a:latin typeface="Basset" charset="0"/>
              </a:rPr>
              <a:t> the brunt of manufacturing jobs or the farm</a:t>
            </a:r>
            <a:r>
              <a:rPr lang="en-US" b="0" baseline="0" dirty="0" smtClean="0">
                <a:latin typeface="Basset" charset="0"/>
              </a:rPr>
              <a:t> work </a:t>
            </a:r>
            <a:r>
              <a:rPr lang="en-US" b="0" dirty="0" smtClean="0">
                <a:latin typeface="Basset" charset="0"/>
              </a:rPr>
              <a:t>and were vital to the success of the war effort to supply the Union army.</a:t>
            </a:r>
          </a:p>
          <a:p>
            <a:pPr>
              <a:spcBef>
                <a:spcPct val="0"/>
              </a:spcBef>
            </a:pPr>
            <a:endParaRPr lang="en-US" sz="1800" b="0" dirty="0" smtClean="0">
              <a:latin typeface="Basset" charset="0"/>
            </a:endParaRPr>
          </a:p>
          <a:p>
            <a:pPr>
              <a:spcBef>
                <a:spcPct val="0"/>
              </a:spcBef>
            </a:pPr>
            <a:r>
              <a:rPr lang="en-US" sz="1800" b="1" dirty="0" smtClean="0">
                <a:latin typeface="Basset" charset="0"/>
              </a:rPr>
              <a:t>Discussion Question:</a:t>
            </a:r>
          </a:p>
          <a:p>
            <a:pPr marL="0" marR="0" lvl="1" indent="0" algn="l" defTabSz="914400" rtl="0" eaLnBrk="1" fontAlgn="base" latinLnBrk="0" hangingPunct="1">
              <a:lnSpc>
                <a:spcPct val="100000"/>
              </a:lnSpc>
              <a:spcBef>
                <a:spcPct val="0"/>
              </a:spcBef>
              <a:spcAft>
                <a:spcPct val="0"/>
              </a:spcAft>
              <a:buClrTx/>
              <a:buSzTx/>
              <a:buFontTx/>
              <a:buNone/>
              <a:tabLst/>
              <a:defRPr/>
            </a:pPr>
            <a:r>
              <a:rPr lang="en-US" sz="1200" kern="1200" dirty="0" smtClean="0">
                <a:solidFill>
                  <a:schemeClr val="tx1"/>
                </a:solidFill>
                <a:effectLst/>
                <a:latin typeface="+mn-lt"/>
                <a:ea typeface="ＭＳ Ｐゴシック" pitchFamily="-123" charset="-128"/>
                <a:cs typeface="+mn-cs"/>
              </a:rPr>
              <a:t>What jobs did women take up when the men were called to war?</a:t>
            </a:r>
          </a:p>
          <a:p>
            <a:pPr>
              <a:spcBef>
                <a:spcPct val="0"/>
              </a:spcBef>
            </a:pPr>
            <a:r>
              <a:rPr lang="en-US" sz="1800" b="1" dirty="0" smtClean="0">
                <a:latin typeface="Amienne" charset="0"/>
              </a:rPr>
              <a:t/>
            </a:r>
            <a:br>
              <a:rPr lang="en-US" sz="1800" b="1" dirty="0" smtClean="0">
                <a:latin typeface="Amienne" charset="0"/>
              </a:rPr>
            </a:br>
            <a:endParaRPr lang="en-US" dirty="0" smtClean="0"/>
          </a:p>
        </p:txBody>
      </p:sp>
      <p:sp>
        <p:nvSpPr>
          <p:cNvPr id="184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9E31BCA-45DF-46C3-8862-73D08C56B065}" type="slidenum">
              <a:rPr lang="en-US">
                <a:ea typeface="ＭＳ Ｐゴシック" pitchFamily="-123" charset="-128"/>
                <a:cs typeface="ＭＳ Ｐゴシック" pitchFamily="-123" charset="-128"/>
              </a:rPr>
              <a:pPr fontAlgn="base">
                <a:spcBef>
                  <a:spcPct val="0"/>
                </a:spcBef>
                <a:spcAft>
                  <a:spcPct val="0"/>
                </a:spcAft>
              </a:pPr>
              <a:t>5</a:t>
            </a:fld>
            <a:endParaRPr lang="en-US">
              <a:ea typeface="ＭＳ Ｐゴシック" pitchFamily="-123" charset="-128"/>
              <a:cs typeface="ＭＳ Ｐゴシック" pitchFamily="-123" charset="-128"/>
            </a:endParaRPr>
          </a:p>
        </p:txBody>
      </p:sp>
    </p:spTree>
    <p:extLst>
      <p:ext uri="{BB962C8B-B14F-4D97-AF65-F5344CB8AC3E}">
        <p14:creationId xmlns:p14="http://schemas.microsoft.com/office/powerpoint/2010/main" val="2394890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Discussion:</a:t>
            </a:r>
          </a:p>
          <a:p>
            <a:pPr>
              <a:spcBef>
                <a:spcPct val="0"/>
              </a:spcBef>
            </a:pPr>
            <a:r>
              <a:rPr lang="en-US" b="0" dirty="0" smtClean="0"/>
              <a:t>Why do you think a women would disguise herself as a man to join the army and fight</a:t>
            </a:r>
            <a:r>
              <a:rPr lang="en-US" b="0" baseline="0" dirty="0" smtClean="0"/>
              <a:t> in the war?</a:t>
            </a:r>
            <a:endParaRPr lang="en-US" b="0" dirty="0" smtClean="0"/>
          </a:p>
          <a:p>
            <a:pPr>
              <a:spcBef>
                <a:spcPct val="0"/>
              </a:spcBef>
            </a:pPr>
            <a:endParaRPr lang="en-US" b="1" dirty="0" smtClean="0"/>
          </a:p>
          <a:p>
            <a:pPr>
              <a:spcBef>
                <a:spcPct val="0"/>
              </a:spcBef>
            </a:pPr>
            <a:r>
              <a:rPr lang="en-US" b="1" dirty="0" smtClean="0"/>
              <a:t>Notes for the Teacher:</a:t>
            </a:r>
            <a:r>
              <a:rPr lang="en-US" b="1" baseline="0" dirty="0" smtClean="0"/>
              <a:t> </a:t>
            </a:r>
            <a:r>
              <a:rPr lang="en-US" dirty="0" smtClean="0"/>
              <a:t>Early in the war recruiting examinations were cursory.  Later, because of rampant</a:t>
            </a:r>
            <a:r>
              <a:rPr lang="en-US" baseline="0" dirty="0" smtClean="0"/>
              <a:t> </a:t>
            </a:r>
            <a:r>
              <a:rPr lang="en-US" dirty="0" smtClean="0"/>
              <a:t>illness and disease, recruits received careful and complete physical examinations. The lax medical examination early in the war allowed some women to sneak through and serve in the army disguised as men.  Jenny </a:t>
            </a:r>
            <a:r>
              <a:rPr lang="en-US" dirty="0" err="1" smtClean="0"/>
              <a:t>Hodgers</a:t>
            </a:r>
            <a:r>
              <a:rPr lang="en-US" dirty="0" smtClean="0"/>
              <a:t>,</a:t>
            </a:r>
            <a:r>
              <a:rPr lang="en-US" baseline="0" dirty="0" smtClean="0"/>
              <a:t> known during the war as </a:t>
            </a:r>
            <a:r>
              <a:rPr lang="en-US" dirty="0" smtClean="0"/>
              <a:t>Private Albert Cashier joined the 95</a:t>
            </a:r>
            <a:r>
              <a:rPr lang="en-US" baseline="30000" dirty="0" smtClean="0"/>
              <a:t>th</a:t>
            </a:r>
            <a:r>
              <a:rPr lang="en-US" dirty="0" smtClean="0"/>
              <a:t> Illinois Infantry in August 1862 and served for more</a:t>
            </a:r>
            <a:r>
              <a:rPr lang="en-US" baseline="0" dirty="0" smtClean="0"/>
              <a:t> than</a:t>
            </a:r>
            <a:r>
              <a:rPr lang="en-US" dirty="0" smtClean="0"/>
              <a:t> three years.  She participated in many campaigns, including those at Vicksburg, the Red River and Mobile.  </a:t>
            </a:r>
            <a:r>
              <a:rPr lang="en-US" dirty="0" err="1" smtClean="0"/>
              <a:t>Hodgers</a:t>
            </a:r>
            <a:r>
              <a:rPr lang="en-US" dirty="0" smtClean="0"/>
              <a:t> continued to wear men’s clothes until 1911, when a doctor</a:t>
            </a:r>
            <a:r>
              <a:rPr lang="en-US" baseline="0" dirty="0" smtClean="0"/>
              <a:t> discovered </a:t>
            </a:r>
            <a:r>
              <a:rPr lang="en-US" dirty="0" smtClean="0"/>
              <a:t>her identity while</a:t>
            </a:r>
            <a:r>
              <a:rPr lang="en-US" baseline="0" dirty="0" smtClean="0"/>
              <a:t> mending her fractured leg</a:t>
            </a:r>
            <a:r>
              <a:rPr lang="en-US" dirty="0" smtClean="0"/>
              <a:t>. She continued to receive a soldier’s pension and at her death in 1915</a:t>
            </a:r>
            <a:r>
              <a:rPr lang="en-US" baseline="0" dirty="0" smtClean="0"/>
              <a:t> and</a:t>
            </a:r>
            <a:r>
              <a:rPr lang="en-US" dirty="0" smtClean="0"/>
              <a:t> was buried with full military honors.  </a:t>
            </a:r>
          </a:p>
        </p:txBody>
      </p:sp>
      <p:sp>
        <p:nvSpPr>
          <p:cNvPr id="204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9BAA864-BCAC-459B-88A0-F7DC7222F05D}" type="slidenum">
              <a:rPr lang="en-US">
                <a:ea typeface="ＭＳ Ｐゴシック" pitchFamily="-123" charset="-128"/>
                <a:cs typeface="ＭＳ Ｐゴシック" pitchFamily="-123" charset="-128"/>
              </a:rPr>
              <a:pPr fontAlgn="base">
                <a:spcBef>
                  <a:spcPct val="0"/>
                </a:spcBef>
                <a:spcAft>
                  <a:spcPct val="0"/>
                </a:spcAft>
              </a:pPr>
              <a:t>6</a:t>
            </a:fld>
            <a:endParaRPr lang="en-US">
              <a:ea typeface="ＭＳ Ｐゴシック" pitchFamily="-123" charset="-128"/>
              <a:cs typeface="ＭＳ Ｐゴシック" pitchFamily="-123" charset="-128"/>
            </a:endParaRPr>
          </a:p>
        </p:txBody>
      </p:sp>
    </p:spTree>
    <p:extLst>
      <p:ext uri="{BB962C8B-B14F-4D97-AF65-F5344CB8AC3E}">
        <p14:creationId xmlns:p14="http://schemas.microsoft.com/office/powerpoint/2010/main" val="7086971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Placeholder 2"/>
          <p:cNvSpPr>
            <a:spLocks noGrp="1" noRot="1" noChangeAspect="1"/>
          </p:cNvSpPr>
          <p:nvPr>
            <p:ph type="sldImg"/>
          </p:nvPr>
        </p:nvSpPr>
        <p:spPr bwMode="auto">
          <a:noFill/>
          <a:ln>
            <a:solidFill>
              <a:srgbClr val="000000"/>
            </a:solidFill>
            <a:miter lim="800000"/>
            <a:headEnd/>
            <a:tailEnd/>
          </a:ln>
        </p:spPr>
      </p:sp>
      <p:sp>
        <p:nvSpPr>
          <p:cNvPr id="41987" name="Placeholder 3"/>
          <p:cNvSpPr>
            <a:spLocks noGrp="1"/>
          </p:cNvSpPr>
          <p:nvPr>
            <p:ph type="body" idx="1"/>
          </p:nvPr>
        </p:nvSpPr>
        <p:spPr bwMode="auto">
          <a:noFill/>
        </p:spPr>
        <p:txBody>
          <a:bodyPr wrap="square" numCol="1" anchor="t" anchorCtr="0" compatLnSpc="1">
            <a:prstTxWarp prst="textNoShape">
              <a:avLst/>
            </a:prstTxWarp>
          </a:bodyPr>
          <a:lstStyle/>
          <a:p>
            <a:r>
              <a:rPr lang="en-US" sz="1200" dirty="0" smtClean="0"/>
              <a:t>Sometimes families followed soldiers into the army.</a:t>
            </a:r>
          </a:p>
          <a:p>
            <a:endParaRPr lang="en-US" b="1" dirty="0" smtClean="0"/>
          </a:p>
          <a:p>
            <a:r>
              <a:rPr lang="en-US" b="1" dirty="0" smtClean="0"/>
              <a:t>Discussion Question:</a:t>
            </a:r>
          </a:p>
          <a:p>
            <a:r>
              <a:rPr lang="en-US" dirty="0" smtClean="0"/>
              <a:t>What do you think life was like for children in camp?</a:t>
            </a:r>
            <a:endParaRPr lang="en-US" dirty="0"/>
          </a:p>
        </p:txBody>
      </p:sp>
    </p:spTree>
    <p:extLst>
      <p:ext uri="{BB962C8B-B14F-4D97-AF65-F5344CB8AC3E}">
        <p14:creationId xmlns:p14="http://schemas.microsoft.com/office/powerpoint/2010/main" val="11281391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Children worked the fields for the family while their fathers and older brothers were away at war.</a:t>
            </a:r>
            <a:endParaRPr lang="en-US" b="1" dirty="0" smtClean="0"/>
          </a:p>
          <a:p>
            <a:endParaRPr lang="en-US" b="1" dirty="0" smtClean="0"/>
          </a:p>
          <a:p>
            <a:r>
              <a:rPr lang="en-US" b="1" dirty="0" smtClean="0"/>
              <a:t>Discussion Question:</a:t>
            </a:r>
          </a:p>
          <a:p>
            <a:pPr marL="0" marR="0" lvl="1"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ＭＳ Ｐゴシック" pitchFamily="-123" charset="-128"/>
                <a:cs typeface="+mn-cs"/>
              </a:rPr>
              <a:t>Why would the children have to work in the fields more?</a:t>
            </a:r>
          </a:p>
          <a:p>
            <a:endParaRPr lang="en-US" dirty="0"/>
          </a:p>
        </p:txBody>
      </p:sp>
      <p:sp>
        <p:nvSpPr>
          <p:cNvPr id="4" name="Slide Number Placeholder 3"/>
          <p:cNvSpPr>
            <a:spLocks noGrp="1"/>
          </p:cNvSpPr>
          <p:nvPr>
            <p:ph type="sldNum" sz="quarter" idx="10"/>
          </p:nvPr>
        </p:nvSpPr>
        <p:spPr/>
        <p:txBody>
          <a:bodyPr/>
          <a:lstStyle/>
          <a:p>
            <a:pPr>
              <a:defRPr/>
            </a:pPr>
            <a:fld id="{9B91BBED-5968-49D1-A30C-46381E71C9F7}" type="slidenum">
              <a:rPr lang="en-US" smtClean="0"/>
              <a:pPr>
                <a:defRPr/>
              </a:pPr>
              <a:t>8</a:t>
            </a:fld>
            <a:endParaRPr lang="en-US"/>
          </a:p>
        </p:txBody>
      </p:sp>
    </p:spTree>
    <p:extLst>
      <p:ext uri="{BB962C8B-B14F-4D97-AF65-F5344CB8AC3E}">
        <p14:creationId xmlns:p14="http://schemas.microsoft.com/office/powerpoint/2010/main" val="19323774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Young</a:t>
            </a:r>
            <a:r>
              <a:rPr lang="en-US" baseline="0" dirty="0" smtClean="0"/>
              <a:t> boys often served as drummers or buglers for the armies. </a:t>
            </a:r>
          </a:p>
          <a:p>
            <a:endParaRPr lang="en-US" baseline="0" dirty="0" smtClean="0"/>
          </a:p>
          <a:p>
            <a:r>
              <a:rPr lang="en-US" b="1" baseline="0" dirty="0" smtClean="0"/>
              <a:t>Discussion:</a:t>
            </a:r>
          </a:p>
          <a:p>
            <a:r>
              <a:rPr lang="en-US" baseline="0" dirty="0" smtClean="0"/>
              <a:t>Why do you think boys did this?</a:t>
            </a:r>
          </a:p>
          <a:p>
            <a:r>
              <a:rPr lang="en-US" baseline="0" dirty="0" smtClean="0"/>
              <a:t>Do you think the boys wanted to do this?</a:t>
            </a:r>
          </a:p>
          <a:p>
            <a:r>
              <a:rPr lang="en-US" baseline="0" dirty="0" smtClean="0"/>
              <a:t>Do you think the boys were in danger in these positions?</a:t>
            </a:r>
            <a:endParaRPr lang="en-US" dirty="0"/>
          </a:p>
        </p:txBody>
      </p:sp>
      <p:sp>
        <p:nvSpPr>
          <p:cNvPr id="4" name="Slide Number Placeholder 3"/>
          <p:cNvSpPr>
            <a:spLocks noGrp="1"/>
          </p:cNvSpPr>
          <p:nvPr>
            <p:ph type="sldNum" sz="quarter" idx="10"/>
          </p:nvPr>
        </p:nvSpPr>
        <p:spPr/>
        <p:txBody>
          <a:bodyPr/>
          <a:lstStyle/>
          <a:p>
            <a:fld id="{FA2E78C5-7FC6-4D73-8F56-025BAE1E48F6}" type="slidenum">
              <a:rPr lang="en-US" smtClean="0"/>
              <a:pPr/>
              <a:t>9</a:t>
            </a:fld>
            <a:endParaRPr lang="en-US"/>
          </a:p>
        </p:txBody>
      </p:sp>
    </p:spTree>
    <p:extLst>
      <p:ext uri="{BB962C8B-B14F-4D97-AF65-F5344CB8AC3E}">
        <p14:creationId xmlns:p14="http://schemas.microsoft.com/office/powerpoint/2010/main" val="4419911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Discussion:</a:t>
            </a:r>
          </a:p>
          <a:p>
            <a:r>
              <a:rPr lang="en-US" dirty="0" smtClean="0"/>
              <a:t>Do you think that</a:t>
            </a:r>
            <a:r>
              <a:rPr lang="en-US" baseline="0" dirty="0" smtClean="0"/>
              <a:t> children were often caught in battle?</a:t>
            </a:r>
          </a:p>
          <a:p>
            <a:endParaRPr lang="en-US" baseline="0" dirty="0" smtClean="0"/>
          </a:p>
          <a:p>
            <a:r>
              <a:rPr lang="en-US" baseline="0" dirty="0" smtClean="0"/>
              <a:t>Were children near battles more in the North or South? (Answer Information: most battles were fought in the South, which directly affected the lives of those on the home front, sometime with battles being fought in their own backyards) </a:t>
            </a:r>
            <a:endParaRPr lang="en-US" dirty="0" smtClean="0"/>
          </a:p>
          <a:p>
            <a:endParaRPr lang="en-US" dirty="0"/>
          </a:p>
        </p:txBody>
      </p:sp>
      <p:sp>
        <p:nvSpPr>
          <p:cNvPr id="4" name="Slide Number Placeholder 3"/>
          <p:cNvSpPr>
            <a:spLocks noGrp="1"/>
          </p:cNvSpPr>
          <p:nvPr>
            <p:ph type="sldNum" sz="quarter" idx="10"/>
          </p:nvPr>
        </p:nvSpPr>
        <p:spPr/>
        <p:txBody>
          <a:bodyPr/>
          <a:lstStyle/>
          <a:p>
            <a:fld id="{FA2E78C5-7FC6-4D73-8F56-025BAE1E48F6}" type="slidenum">
              <a:rPr lang="en-US" smtClean="0"/>
              <a:pPr/>
              <a:t>10</a:t>
            </a:fld>
            <a:endParaRPr lang="en-US"/>
          </a:p>
        </p:txBody>
      </p:sp>
    </p:spTree>
    <p:extLst>
      <p:ext uri="{BB962C8B-B14F-4D97-AF65-F5344CB8AC3E}">
        <p14:creationId xmlns:p14="http://schemas.microsoft.com/office/powerpoint/2010/main" val="3995583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1200"/>
            <a:ext cx="7772400" cy="1166400"/>
          </a:xfrm>
        </p:spPr>
        <p:txBody>
          <a:bodyPr/>
          <a:lstStyle>
            <a:lvl1pPr>
              <a:defRPr>
                <a:solidFill>
                  <a:srgbClr val="225790"/>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065400"/>
            <a:ext cx="6400800" cy="1752600"/>
          </a:xfrm>
        </p:spPr>
        <p:txBody>
          <a:bodyPr/>
          <a:lstStyle>
            <a:lvl1pPr marL="0" indent="0" algn="ctr">
              <a:buNone/>
              <a:defRPr sz="2800" b="0" i="0">
                <a:solidFill>
                  <a:schemeClr val="tx1"/>
                </a:solidFill>
                <a:latin typeface="+mn-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A3F0D44E-DD7B-4DCA-986F-60335F036A4F}" type="slidenum">
              <a:rPr lang="en-US" smtClean="0"/>
              <a:pPr>
                <a:defRPr/>
              </a:pPr>
              <a:t>‹#›</a:t>
            </a:fld>
            <a:endParaRPr lang="en-US"/>
          </a:p>
        </p:txBody>
      </p:sp>
    </p:spTree>
    <p:extLst>
      <p:ext uri="{BB962C8B-B14F-4D97-AF65-F5344CB8AC3E}">
        <p14:creationId xmlns:p14="http://schemas.microsoft.com/office/powerpoint/2010/main" val="40065778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25790"/>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solidFill>
                  <a:schemeClr val="tx1"/>
                </a:solidFill>
              </a:defRPr>
            </a:lvl1pPr>
            <a:lvl2pPr>
              <a:defRPr>
                <a:solidFill>
                  <a:srgbClr val="225790"/>
                </a:solidFill>
              </a:defRPr>
            </a:lvl2pPr>
            <a:lvl3pPr>
              <a:defRPr>
                <a:solidFill>
                  <a:srgbClr val="000000"/>
                </a:solidFill>
              </a:defRPr>
            </a:lvl3pPr>
            <a:lvl4pPr>
              <a:defRPr>
                <a:solidFill>
                  <a:srgbClr val="22579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ECE36BA1-CA6F-4D2D-8689-CC2CAF8AC06F}" type="slidenum">
              <a:rPr lang="en-US" smtClean="0"/>
              <a:pPr>
                <a:defRPr/>
              </a:pPr>
              <a:t>‹#›</a:t>
            </a:fld>
            <a:endParaRPr lang="en-US"/>
          </a:p>
        </p:txBody>
      </p:sp>
    </p:spTree>
    <p:extLst>
      <p:ext uri="{BB962C8B-B14F-4D97-AF65-F5344CB8AC3E}">
        <p14:creationId xmlns:p14="http://schemas.microsoft.com/office/powerpoint/2010/main" val="26892759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557363"/>
          </a:xfrm>
        </p:spPr>
        <p:txBody>
          <a:bodyPr vert="eaVert"/>
          <a:lstStyle>
            <a:lvl1pPr>
              <a:defRPr>
                <a:solidFill>
                  <a:srgbClr val="225790"/>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5557362"/>
          </a:xfrm>
        </p:spPr>
        <p:txBody>
          <a:bodyPr vert="eaVert"/>
          <a:lstStyle>
            <a:lvl1pPr>
              <a:defRPr>
                <a:solidFill>
                  <a:schemeClr val="tx1"/>
                </a:solidFill>
              </a:defRPr>
            </a:lvl1pPr>
            <a:lvl2pPr>
              <a:defRPr>
                <a:solidFill>
                  <a:srgbClr val="225790"/>
                </a:solidFill>
              </a:defRPr>
            </a:lvl2pPr>
            <a:lvl3pPr>
              <a:defRPr>
                <a:solidFill>
                  <a:srgbClr val="000000"/>
                </a:solidFill>
              </a:defRPr>
            </a:lvl3pPr>
            <a:lvl4pPr>
              <a:defRPr>
                <a:solidFill>
                  <a:srgbClr val="22579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E24EBDFB-00FC-4319-900E-4AB24B5FD687}" type="slidenum">
              <a:rPr lang="en-US" smtClean="0"/>
              <a:pPr>
                <a:defRPr/>
              </a:pPr>
              <a:t>‹#›</a:t>
            </a:fld>
            <a:endParaRPr lang="en-US"/>
          </a:p>
        </p:txBody>
      </p:sp>
    </p:spTree>
    <p:extLst>
      <p:ext uri="{BB962C8B-B14F-4D97-AF65-F5344CB8AC3E}">
        <p14:creationId xmlns:p14="http://schemas.microsoft.com/office/powerpoint/2010/main" val="42732258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8" name="Rectangle 5"/>
          <p:cNvSpPr>
            <a:spLocks noGrp="1" noChangeArrowheads="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29087750-A99B-4A90-8646-05D5BBB9C47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25790"/>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4205880"/>
          </a:xfrm>
        </p:spPr>
        <p:txBody>
          <a:bodyPr/>
          <a:lstStyle>
            <a:lvl1pPr>
              <a:defRPr>
                <a:solidFill>
                  <a:schemeClr val="tx1"/>
                </a:solidFill>
              </a:defRPr>
            </a:lvl1pPr>
            <a:lvl2pPr>
              <a:defRPr>
                <a:solidFill>
                  <a:srgbClr val="225790"/>
                </a:solidFill>
              </a:defRPr>
            </a:lvl2pPr>
            <a:lvl3pPr>
              <a:defRPr>
                <a:solidFill>
                  <a:schemeClr val="tx1"/>
                </a:solidFill>
              </a:defRPr>
            </a:lvl3pPr>
            <a:lvl4pPr>
              <a:defRPr>
                <a:solidFill>
                  <a:srgbClr val="225790"/>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2BAACC7A-3F8D-4A01-BB52-06BD957D599C}" type="slidenum">
              <a:rPr lang="en-US" smtClean="0"/>
              <a:pPr>
                <a:defRPr/>
              </a:pPr>
              <a:t>‹#›</a:t>
            </a:fld>
            <a:endParaRPr lang="en-US"/>
          </a:p>
        </p:txBody>
      </p:sp>
    </p:spTree>
    <p:extLst>
      <p:ext uri="{BB962C8B-B14F-4D97-AF65-F5344CB8AC3E}">
        <p14:creationId xmlns:p14="http://schemas.microsoft.com/office/powerpoint/2010/main" val="16960230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12020"/>
            <a:ext cx="7772400" cy="1362075"/>
          </a:xfrm>
        </p:spPr>
        <p:txBody>
          <a:bodyPr anchor="t"/>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722313" y="2111833"/>
            <a:ext cx="7772400" cy="1500187"/>
          </a:xfrm>
        </p:spPr>
        <p:txBody>
          <a:bodyPr anchor="b"/>
          <a:lstStyle>
            <a:lvl1pPr marL="0" indent="0">
              <a:buNone/>
              <a:defRPr sz="2000" b="0" i="1">
                <a:solidFill>
                  <a:schemeClr val="tx1"/>
                </a:solidFill>
                <a:latin typeface="+mn-lt"/>
                <a:cs typeface="Georgi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Slide Number Placeholder 5"/>
          <p:cNvSpPr>
            <a:spLocks noGrp="1"/>
          </p:cNvSpPr>
          <p:nvPr>
            <p:ph type="sldNum" sz="quarter" idx="10"/>
          </p:nvPr>
        </p:nvSpPr>
        <p:spPr/>
        <p:txBody>
          <a:bodyPr/>
          <a:lstStyle>
            <a:lvl1pPr>
              <a:defRPr/>
            </a:lvl1pPr>
          </a:lstStyle>
          <a:p>
            <a:pPr>
              <a:defRPr/>
            </a:pPr>
            <a:fld id="{95742FBF-9DE7-436E-90BD-F798839DA104}" type="slidenum">
              <a:rPr lang="en-US" smtClean="0"/>
              <a:pPr>
                <a:defRPr/>
              </a:pPr>
              <a:t>‹#›</a:t>
            </a:fld>
            <a:endParaRPr lang="en-US"/>
          </a:p>
        </p:txBody>
      </p:sp>
    </p:spTree>
    <p:extLst>
      <p:ext uri="{BB962C8B-B14F-4D97-AF65-F5344CB8AC3E}">
        <p14:creationId xmlns:p14="http://schemas.microsoft.com/office/powerpoint/2010/main" val="3780209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2579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1"/>
            <a:ext cx="4038600" cy="4231800"/>
          </a:xfrm>
        </p:spPr>
        <p:txBody>
          <a:bodyPr/>
          <a:lstStyle>
            <a:lvl1pPr>
              <a:defRPr sz="2800">
                <a:solidFill>
                  <a:schemeClr val="tx1"/>
                </a:solidFill>
              </a:defRPr>
            </a:lvl1pPr>
            <a:lvl2pPr>
              <a:defRPr sz="2400">
                <a:solidFill>
                  <a:srgbClr val="225790"/>
                </a:solidFill>
              </a:defRPr>
            </a:lvl2pPr>
            <a:lvl3pPr>
              <a:defRPr sz="2000">
                <a:solidFill>
                  <a:schemeClr val="tx1"/>
                </a:solidFill>
              </a:defRPr>
            </a:lvl3pPr>
            <a:lvl4pPr>
              <a:defRPr sz="1800">
                <a:solidFill>
                  <a:srgbClr val="225790"/>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231801"/>
          </a:xfrm>
        </p:spPr>
        <p:txBody>
          <a:bodyPr/>
          <a:lstStyle>
            <a:lvl1pPr>
              <a:defRPr sz="2800">
                <a:solidFill>
                  <a:srgbClr val="000000"/>
                </a:solidFill>
              </a:defRPr>
            </a:lvl1pPr>
            <a:lvl2pPr>
              <a:defRPr sz="2400">
                <a:solidFill>
                  <a:srgbClr val="225790"/>
                </a:solidFill>
              </a:defRPr>
            </a:lvl2pPr>
            <a:lvl3pPr>
              <a:defRPr sz="2000">
                <a:solidFill>
                  <a:srgbClr val="000000"/>
                </a:solidFill>
              </a:defRPr>
            </a:lvl3pPr>
            <a:lvl4pPr>
              <a:defRPr sz="1800">
                <a:solidFill>
                  <a:srgbClr val="225790"/>
                </a:solidFill>
              </a:defRPr>
            </a:lvl4pPr>
            <a:lvl5pPr>
              <a:defRPr sz="18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DE14B269-4A23-450E-B4C9-2CF817464195}" type="slidenum">
              <a:rPr lang="en-US" smtClean="0"/>
              <a:pPr>
                <a:defRPr/>
              </a:pPr>
              <a:t>‹#›</a:t>
            </a:fld>
            <a:endParaRPr lang="en-US"/>
          </a:p>
        </p:txBody>
      </p:sp>
    </p:spTree>
    <p:extLst>
      <p:ext uri="{BB962C8B-B14F-4D97-AF65-F5344CB8AC3E}">
        <p14:creationId xmlns:p14="http://schemas.microsoft.com/office/powerpoint/2010/main" val="1682004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25790"/>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674405"/>
          </a:xfrm>
        </p:spPr>
        <p:txBody>
          <a:bodyPr/>
          <a:lstStyle>
            <a:lvl1pPr>
              <a:defRPr sz="2400">
                <a:solidFill>
                  <a:srgbClr val="225790"/>
                </a:solidFill>
              </a:defRPr>
            </a:lvl1pPr>
            <a:lvl2pPr>
              <a:defRPr sz="2000">
                <a:solidFill>
                  <a:srgbClr val="000000"/>
                </a:solidFill>
              </a:defRPr>
            </a:lvl2pPr>
            <a:lvl3pPr>
              <a:defRPr sz="1800">
                <a:solidFill>
                  <a:srgbClr val="225790"/>
                </a:solidFill>
              </a:defRPr>
            </a:lvl3pPr>
            <a:lvl4pPr>
              <a:defRPr sz="1600">
                <a:solidFill>
                  <a:srgbClr val="000000"/>
                </a:solidFill>
              </a:defRPr>
            </a:lvl4pPr>
            <a:lvl5pPr>
              <a:defRPr sz="1600">
                <a:solidFill>
                  <a:srgbClr val="225790"/>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0">
                <a:solidFill>
                  <a:srgbClr val="000000"/>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674405"/>
          </a:xfrm>
        </p:spPr>
        <p:txBody>
          <a:bodyPr/>
          <a:lstStyle>
            <a:lvl1pPr>
              <a:defRPr sz="2400">
                <a:solidFill>
                  <a:srgbClr val="225790"/>
                </a:solidFill>
              </a:defRPr>
            </a:lvl1pPr>
            <a:lvl2pPr>
              <a:defRPr sz="2000">
                <a:solidFill>
                  <a:schemeClr val="tx1"/>
                </a:solidFill>
              </a:defRPr>
            </a:lvl2pPr>
            <a:lvl3pPr>
              <a:defRPr sz="1800">
                <a:solidFill>
                  <a:srgbClr val="225790"/>
                </a:solidFill>
              </a:defRPr>
            </a:lvl3pPr>
            <a:lvl4pPr>
              <a:defRPr sz="1600">
                <a:solidFill>
                  <a:srgbClr val="000000"/>
                </a:solidFill>
              </a:defRPr>
            </a:lvl4pPr>
            <a:lvl5pPr>
              <a:defRPr sz="1600">
                <a:solidFill>
                  <a:srgbClr val="225790"/>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10"/>
          </p:nvPr>
        </p:nvSpPr>
        <p:spPr/>
        <p:txBody>
          <a:bodyPr/>
          <a:lstStyle>
            <a:lvl1pPr>
              <a:defRPr/>
            </a:lvl1pPr>
          </a:lstStyle>
          <a:p>
            <a:pPr>
              <a:defRPr/>
            </a:pPr>
            <a:fld id="{F159E0D5-1B2A-4F19-86EC-806987BFF1D8}" type="slidenum">
              <a:rPr lang="en-US" smtClean="0"/>
              <a:pPr>
                <a:defRPr/>
              </a:pPr>
              <a:t>‹#›</a:t>
            </a:fld>
            <a:endParaRPr lang="en-US"/>
          </a:p>
        </p:txBody>
      </p:sp>
    </p:spTree>
    <p:extLst>
      <p:ext uri="{BB962C8B-B14F-4D97-AF65-F5344CB8AC3E}">
        <p14:creationId xmlns:p14="http://schemas.microsoft.com/office/powerpoint/2010/main" val="3975476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25790"/>
                </a:solidFill>
              </a:defRPr>
            </a:lvl1pPr>
          </a:lstStyle>
          <a:p>
            <a:r>
              <a:rPr lang="en-US" smtClean="0"/>
              <a:t>Click to edit Master title style</a:t>
            </a:r>
            <a:endParaRPr lang="en-US" dirty="0"/>
          </a:p>
        </p:txBody>
      </p:sp>
      <p:sp>
        <p:nvSpPr>
          <p:cNvPr id="3" name="Slide Number Placeholder 5"/>
          <p:cNvSpPr>
            <a:spLocks noGrp="1"/>
          </p:cNvSpPr>
          <p:nvPr>
            <p:ph type="sldNum" sz="quarter" idx="10"/>
          </p:nvPr>
        </p:nvSpPr>
        <p:spPr/>
        <p:txBody>
          <a:bodyPr/>
          <a:lstStyle>
            <a:lvl1pPr>
              <a:defRPr/>
            </a:lvl1pPr>
          </a:lstStyle>
          <a:p>
            <a:pPr>
              <a:defRPr/>
            </a:pPr>
            <a:fld id="{4BE74504-BC8C-4237-BCC4-DDFEED61F277}" type="slidenum">
              <a:rPr lang="en-US" smtClean="0"/>
              <a:pPr>
                <a:defRPr/>
              </a:pPr>
              <a:t>‹#›</a:t>
            </a:fld>
            <a:endParaRPr lang="en-US"/>
          </a:p>
        </p:txBody>
      </p:sp>
    </p:spTree>
    <p:extLst>
      <p:ext uri="{BB962C8B-B14F-4D97-AF65-F5344CB8AC3E}">
        <p14:creationId xmlns:p14="http://schemas.microsoft.com/office/powerpoint/2010/main" val="39147601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7D7C5491-2BED-441D-BCEC-863693F6B84C}" type="slidenum">
              <a:rPr lang="en-US" smtClean="0"/>
              <a:pPr>
                <a:defRPr/>
              </a:pPr>
              <a:t>‹#›</a:t>
            </a:fld>
            <a:endParaRPr lang="en-US"/>
          </a:p>
        </p:txBody>
      </p:sp>
    </p:spTree>
    <p:extLst>
      <p:ext uri="{BB962C8B-B14F-4D97-AF65-F5344CB8AC3E}">
        <p14:creationId xmlns:p14="http://schemas.microsoft.com/office/powerpoint/2010/main" val="10676611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0" i="0">
                <a:latin typeface="Georgia"/>
                <a:cs typeface="Georgia"/>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52439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1"/>
            <a:ext cx="3008313" cy="4362340"/>
          </a:xfrm>
        </p:spPr>
        <p:txBody>
          <a:bodyPr/>
          <a:lstStyle>
            <a:lvl1pPr marL="0" indent="0">
              <a:buNone/>
              <a:defRPr sz="1400" b="0" i="1">
                <a:latin typeface="+mn-lt"/>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11ABD38A-5DD7-44A4-B145-7C2CE01EC57C}" type="slidenum">
              <a:rPr lang="en-US" smtClean="0"/>
              <a:pPr>
                <a:defRPr/>
              </a:pPr>
              <a:t>‹#›</a:t>
            </a:fld>
            <a:endParaRPr lang="en-US"/>
          </a:p>
        </p:txBody>
      </p:sp>
    </p:spTree>
    <p:extLst>
      <p:ext uri="{BB962C8B-B14F-4D97-AF65-F5344CB8AC3E}">
        <p14:creationId xmlns:p14="http://schemas.microsoft.com/office/powerpoint/2010/main" val="16431575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417960"/>
          </a:xfrm>
        </p:spPr>
        <p:txBody>
          <a:bodyPr anchor="b"/>
          <a:lstStyle>
            <a:lvl1pPr algn="l">
              <a:defRPr sz="2000" b="0" i="0">
                <a:latin typeface="Georgia"/>
                <a:cs typeface="Georgia"/>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792288" y="5246378"/>
            <a:ext cx="5486400" cy="585622"/>
          </a:xfrm>
        </p:spPr>
        <p:txBody>
          <a:bodyPr/>
          <a:lstStyle>
            <a:lvl1pPr marL="0" indent="0">
              <a:buNone/>
              <a:defRPr sz="1400" b="0" i="1">
                <a:latin typeface="+mn-lt"/>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C07FC3C7-BD82-4993-A7A8-4C0EFEF8198F}" type="slidenum">
              <a:rPr lang="en-US" smtClean="0"/>
              <a:pPr>
                <a:defRPr/>
              </a:pPr>
              <a:t>‹#›</a:t>
            </a:fld>
            <a:endParaRPr lang="en-US"/>
          </a:p>
        </p:txBody>
      </p:sp>
    </p:spTree>
    <p:extLst>
      <p:ext uri="{BB962C8B-B14F-4D97-AF65-F5344CB8AC3E}">
        <p14:creationId xmlns:p14="http://schemas.microsoft.com/office/powerpoint/2010/main" val="170332591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644525"/>
            <a:ext cx="8229600" cy="77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25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a:off x="7767638" y="6356350"/>
            <a:ext cx="919162"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pPr>
              <a:defRPr/>
            </a:pPr>
            <a:fld id="{A0CCC546-A8AD-470D-A822-8C7572C00123}"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defTabSz="457200" rtl="0" eaLnBrk="1" fontAlgn="base" hangingPunct="1">
        <a:spcBef>
          <a:spcPct val="0"/>
        </a:spcBef>
        <a:spcAft>
          <a:spcPct val="0"/>
        </a:spcAft>
        <a:defRPr sz="4400" kern="1200">
          <a:solidFill>
            <a:srgbClr val="225790"/>
          </a:solidFill>
          <a:latin typeface="Georgia"/>
          <a:ea typeface="ＭＳ Ｐゴシック" charset="-128"/>
          <a:cs typeface="Georgia"/>
        </a:defRPr>
      </a:lvl1pPr>
      <a:lvl2pPr algn="ctr" defTabSz="457200" rtl="0" eaLnBrk="1" fontAlgn="base" hangingPunct="1">
        <a:spcBef>
          <a:spcPct val="0"/>
        </a:spcBef>
        <a:spcAft>
          <a:spcPct val="0"/>
        </a:spcAft>
        <a:defRPr sz="4400">
          <a:solidFill>
            <a:srgbClr val="225790"/>
          </a:solidFill>
          <a:latin typeface="Georgia" charset="0"/>
          <a:ea typeface="ＭＳ Ｐゴシック" charset="-128"/>
        </a:defRPr>
      </a:lvl2pPr>
      <a:lvl3pPr algn="ctr" defTabSz="457200" rtl="0" eaLnBrk="1" fontAlgn="base" hangingPunct="1">
        <a:spcBef>
          <a:spcPct val="0"/>
        </a:spcBef>
        <a:spcAft>
          <a:spcPct val="0"/>
        </a:spcAft>
        <a:defRPr sz="4400">
          <a:solidFill>
            <a:srgbClr val="225790"/>
          </a:solidFill>
          <a:latin typeface="Georgia" charset="0"/>
          <a:ea typeface="ＭＳ Ｐゴシック" charset="-128"/>
        </a:defRPr>
      </a:lvl3pPr>
      <a:lvl4pPr algn="ctr" defTabSz="457200" rtl="0" eaLnBrk="1" fontAlgn="base" hangingPunct="1">
        <a:spcBef>
          <a:spcPct val="0"/>
        </a:spcBef>
        <a:spcAft>
          <a:spcPct val="0"/>
        </a:spcAft>
        <a:defRPr sz="4400">
          <a:solidFill>
            <a:srgbClr val="225790"/>
          </a:solidFill>
          <a:latin typeface="Georgia" charset="0"/>
          <a:ea typeface="ＭＳ Ｐゴシック" charset="-128"/>
        </a:defRPr>
      </a:lvl4pPr>
      <a:lvl5pPr algn="ctr" defTabSz="457200" rtl="0" eaLnBrk="1" fontAlgn="base" hangingPunct="1">
        <a:spcBef>
          <a:spcPct val="0"/>
        </a:spcBef>
        <a:spcAft>
          <a:spcPct val="0"/>
        </a:spcAft>
        <a:defRPr sz="4400">
          <a:solidFill>
            <a:srgbClr val="225790"/>
          </a:solidFill>
          <a:latin typeface="Georgia" charset="0"/>
          <a:ea typeface="ＭＳ Ｐゴシック" charset="-128"/>
        </a:defRPr>
      </a:lvl5pPr>
      <a:lvl6pPr marL="457200" algn="ctr" defTabSz="457200" rtl="0" eaLnBrk="1" fontAlgn="base" hangingPunct="1">
        <a:spcBef>
          <a:spcPct val="0"/>
        </a:spcBef>
        <a:spcAft>
          <a:spcPct val="0"/>
        </a:spcAft>
        <a:defRPr sz="4400">
          <a:solidFill>
            <a:srgbClr val="002D5A"/>
          </a:solidFill>
          <a:latin typeface="Georgia" charset="0"/>
          <a:ea typeface="ＭＳ Ｐゴシック" charset="-128"/>
        </a:defRPr>
      </a:lvl6pPr>
      <a:lvl7pPr marL="914400" algn="ctr" defTabSz="457200" rtl="0" eaLnBrk="1" fontAlgn="base" hangingPunct="1">
        <a:spcBef>
          <a:spcPct val="0"/>
        </a:spcBef>
        <a:spcAft>
          <a:spcPct val="0"/>
        </a:spcAft>
        <a:defRPr sz="4400">
          <a:solidFill>
            <a:srgbClr val="002D5A"/>
          </a:solidFill>
          <a:latin typeface="Georgia" charset="0"/>
          <a:ea typeface="ＭＳ Ｐゴシック" charset="-128"/>
        </a:defRPr>
      </a:lvl7pPr>
      <a:lvl8pPr marL="1371600" algn="ctr" defTabSz="457200" rtl="0" eaLnBrk="1" fontAlgn="base" hangingPunct="1">
        <a:spcBef>
          <a:spcPct val="0"/>
        </a:spcBef>
        <a:spcAft>
          <a:spcPct val="0"/>
        </a:spcAft>
        <a:defRPr sz="4400">
          <a:solidFill>
            <a:srgbClr val="002D5A"/>
          </a:solidFill>
          <a:latin typeface="Georgia" charset="0"/>
          <a:ea typeface="ＭＳ Ｐゴシック" charset="-128"/>
        </a:defRPr>
      </a:lvl8pPr>
      <a:lvl9pPr marL="1828800" algn="ctr" defTabSz="457200" rtl="0" eaLnBrk="1" fontAlgn="base" hangingPunct="1">
        <a:spcBef>
          <a:spcPct val="0"/>
        </a:spcBef>
        <a:spcAft>
          <a:spcPct val="0"/>
        </a:spcAft>
        <a:defRPr sz="4400">
          <a:solidFill>
            <a:srgbClr val="002D5A"/>
          </a:solidFill>
          <a:latin typeface="Georgia" charset="0"/>
          <a:ea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Georgia"/>
          <a:ea typeface="ＭＳ Ｐゴシック" charset="-128"/>
          <a:cs typeface="Georgia"/>
        </a:defRPr>
      </a:lvl1pPr>
      <a:lvl2pPr marL="742950" indent="-285750" algn="l" defTabSz="457200" rtl="0" eaLnBrk="1" fontAlgn="base" hangingPunct="1">
        <a:spcBef>
          <a:spcPct val="20000"/>
        </a:spcBef>
        <a:spcAft>
          <a:spcPct val="0"/>
        </a:spcAft>
        <a:buFont typeface="Arial" charset="0"/>
        <a:buChar char="–"/>
        <a:defRPr sz="2800" kern="1200">
          <a:solidFill>
            <a:srgbClr val="225790"/>
          </a:solidFill>
          <a:latin typeface="+mn-lt"/>
          <a:ea typeface="Arial" charset="0"/>
          <a:cs typeface="Arial"/>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Georgia"/>
          <a:ea typeface="Georgia" charset="0"/>
          <a:cs typeface="Georgia"/>
        </a:defRPr>
      </a:lvl3pPr>
      <a:lvl4pPr marL="1600200" indent="-228600" algn="l" defTabSz="457200" rtl="0" eaLnBrk="1" fontAlgn="base" hangingPunct="1">
        <a:spcBef>
          <a:spcPct val="20000"/>
        </a:spcBef>
        <a:spcAft>
          <a:spcPct val="0"/>
        </a:spcAft>
        <a:buFont typeface="Arial" charset="0"/>
        <a:buChar char="–"/>
        <a:defRPr sz="2000" kern="1200">
          <a:solidFill>
            <a:srgbClr val="225790"/>
          </a:solidFill>
          <a:latin typeface="+mn-lt"/>
          <a:ea typeface="Arial" charset="0"/>
          <a:cs typeface="Arial"/>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Arial"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1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6.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19.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2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 Id="rId3"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4" Type="http://schemas.openxmlformats.org/officeDocument/2006/relationships/image" Target="../media/image24.jpeg"/><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5.jpeg"/></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4" Type="http://schemas.openxmlformats.org/officeDocument/2006/relationships/image" Target="../media/image11.png"/><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4704"/>
            <a:ext cx="7772400" cy="1166400"/>
          </a:xfrm>
        </p:spPr>
        <p:txBody>
          <a:bodyPr/>
          <a:lstStyle/>
          <a:p>
            <a:r>
              <a:rPr lang="en-US" dirty="0" smtClean="0">
                <a:solidFill>
                  <a:schemeClr val="bg1"/>
                </a:solidFill>
              </a:rPr>
              <a:t>The Home Front</a:t>
            </a:r>
            <a:endParaRPr lang="en-US" dirty="0">
              <a:solidFill>
                <a:schemeClr val="bg1"/>
              </a:solidFill>
            </a:endParaRPr>
          </a:p>
        </p:txBody>
      </p:sp>
    </p:spTree>
    <p:extLst>
      <p:ext uri="{BB962C8B-B14F-4D97-AF65-F5344CB8AC3E}">
        <p14:creationId xmlns:p14="http://schemas.microsoft.com/office/powerpoint/2010/main" val="36754280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solidFill>
                  <a:srgbClr val="4D4D4D"/>
                </a:solidFill>
              </a:rPr>
              <a:t>The Role of the Family</a:t>
            </a:r>
            <a:endParaRPr lang="en-US" dirty="0"/>
          </a:p>
        </p:txBody>
      </p:sp>
      <p:pic>
        <p:nvPicPr>
          <p:cNvPr id="9" name="Content Placeholder 8"/>
          <p:cNvPicPr>
            <a:picLocks noGrp="1" noChangeAspect="1"/>
          </p:cNvPicPr>
          <p:nvPr>
            <p:ph sz="half" idx="1"/>
          </p:nvPr>
        </p:nvPicPr>
        <p:blipFill>
          <a:blip r:embed="rId3">
            <a:extLst>
              <a:ext uri="{28A0092B-C50C-407E-A947-70E740481C1C}">
                <a14:useLocalDpi xmlns:a14="http://schemas.microsoft.com/office/drawing/2010/main"/>
              </a:ext>
            </a:extLst>
          </a:blip>
          <a:stretch>
            <a:fillRect/>
          </a:stretch>
        </p:blipFill>
        <p:spPr>
          <a:xfrm>
            <a:off x="1043608" y="1700808"/>
            <a:ext cx="2592288" cy="3564397"/>
          </a:xfrm>
        </p:spPr>
      </p:pic>
      <p:sp>
        <p:nvSpPr>
          <p:cNvPr id="8" name="Content Placeholder 7"/>
          <p:cNvSpPr>
            <a:spLocks noGrp="1"/>
          </p:cNvSpPr>
          <p:nvPr>
            <p:ph sz="half" idx="2"/>
          </p:nvPr>
        </p:nvSpPr>
        <p:spPr/>
        <p:txBody>
          <a:bodyPr/>
          <a:lstStyle/>
          <a:p>
            <a:pPr marL="0" indent="0">
              <a:buNone/>
            </a:pPr>
            <a:r>
              <a:rPr lang="en-US" sz="2000" b="1" dirty="0">
                <a:latin typeface="Georgia" pitchFamily="18" charset="0"/>
              </a:rPr>
              <a:t>Tillie </a:t>
            </a:r>
            <a:r>
              <a:rPr lang="en-US" sz="2000" b="1" dirty="0" smtClean="0">
                <a:latin typeface="Georgia" pitchFamily="18" charset="0"/>
              </a:rPr>
              <a:t>Pierce</a:t>
            </a:r>
            <a:r>
              <a:rPr lang="en-US" sz="2000" dirty="0" smtClean="0">
                <a:latin typeface="Georgia" pitchFamily="18" charset="0"/>
              </a:rPr>
              <a:t> </a:t>
            </a:r>
            <a:r>
              <a:rPr lang="en-US" sz="2000" dirty="0">
                <a:latin typeface="Georgia" pitchFamily="18" charset="0"/>
              </a:rPr>
              <a:t>was</a:t>
            </a:r>
            <a:r>
              <a:rPr lang="en-US" sz="2000" dirty="0" smtClean="0">
                <a:latin typeface="Georgia" pitchFamily="18" charset="0"/>
              </a:rPr>
              <a:t> a 15 </a:t>
            </a:r>
            <a:r>
              <a:rPr lang="en-US" sz="2000" dirty="0">
                <a:latin typeface="Georgia" pitchFamily="18" charset="0"/>
              </a:rPr>
              <a:t>year old teenager on July 1, 1863 when she left Gettysburg with her family to escape the battle. She found herself nursing the wounded at the J. </a:t>
            </a:r>
            <a:r>
              <a:rPr lang="en-US" sz="2000" dirty="0" err="1">
                <a:latin typeface="Georgia" pitchFamily="18" charset="0"/>
              </a:rPr>
              <a:t>Weikert</a:t>
            </a:r>
            <a:r>
              <a:rPr lang="en-US" sz="2000" dirty="0">
                <a:latin typeface="Georgia" pitchFamily="18" charset="0"/>
              </a:rPr>
              <a:t> Farm south of town. Care of wounded soldiers continued upon returning to the family home, and in almost every home and building in Gettysburg for months after the battle.  Tillie later wrote about her experiences in an article</a:t>
            </a:r>
            <a:r>
              <a:rPr lang="en-US" sz="2000" dirty="0" smtClean="0">
                <a:latin typeface="Georgia" pitchFamily="18" charset="0"/>
              </a:rPr>
              <a:t>, “What </a:t>
            </a:r>
            <a:r>
              <a:rPr lang="en-US" sz="2000" dirty="0">
                <a:latin typeface="Georgia" pitchFamily="18" charset="0"/>
              </a:rPr>
              <a:t>a Girl Heard and Saw of the Battle</a:t>
            </a:r>
            <a:r>
              <a:rPr lang="en-US" sz="2000" dirty="0" smtClean="0">
                <a:latin typeface="Georgia" pitchFamily="18" charset="0"/>
              </a:rPr>
              <a:t>.” </a:t>
            </a:r>
            <a:endParaRPr lang="en-US" sz="2000" dirty="0">
              <a:latin typeface="Georgia" pitchFamily="18" charset="0"/>
            </a:endParaRPr>
          </a:p>
        </p:txBody>
      </p:sp>
    </p:spTree>
    <p:extLst>
      <p:ext uri="{BB962C8B-B14F-4D97-AF65-F5344CB8AC3E}">
        <p14:creationId xmlns:p14="http://schemas.microsoft.com/office/powerpoint/2010/main" val="13913425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Role of Slaves</a:t>
            </a:r>
            <a:endParaRPr lang="en-US" dirty="0"/>
          </a:p>
        </p:txBody>
      </p:sp>
      <p:pic>
        <p:nvPicPr>
          <p:cNvPr id="10" name="Content Placeholder 9"/>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65880" y="1600199"/>
            <a:ext cx="5684247" cy="4599793"/>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rgbClr val="4D4D4D"/>
                </a:solidFill>
              </a:rPr>
              <a:t>The Role of Slaves</a:t>
            </a:r>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457200" y="1732072"/>
            <a:ext cx="8229600" cy="3941544"/>
          </a:xfrm>
        </p:spPr>
      </p:pic>
    </p:spTree>
    <p:extLst>
      <p:ext uri="{BB962C8B-B14F-4D97-AF65-F5344CB8AC3E}">
        <p14:creationId xmlns:p14="http://schemas.microsoft.com/office/powerpoint/2010/main" val="12656560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rgbClr val="4D4D4D"/>
                </a:solidFill>
              </a:rPr>
              <a:t>The Role of Slaves</a:t>
            </a:r>
            <a:endParaRPr lang="en-US" sz="4000" dirty="0">
              <a:solidFill>
                <a:srgbClr val="4D4D4D"/>
              </a:solidFill>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1964" y="2487094"/>
            <a:ext cx="8356083" cy="2022026"/>
          </a:xfrm>
        </p:spPr>
      </p:pic>
    </p:spTree>
    <p:extLst>
      <p:ext uri="{BB962C8B-B14F-4D97-AF65-F5344CB8AC3E}">
        <p14:creationId xmlns:p14="http://schemas.microsoft.com/office/powerpoint/2010/main" val="6552229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Challenging Times</a:t>
            </a:r>
            <a:endParaRPr lang="en-US" dirty="0" smtClean="0"/>
          </a:p>
        </p:txBody>
      </p:sp>
      <p:pic>
        <p:nvPicPr>
          <p:cNvPr id="27650" name="Picture 2"/>
          <p:cNvPicPr>
            <a:picLocks noGrp="1" noChangeAspect="1" noChangeArrowheads="1"/>
          </p:cNvPicPr>
          <p:nvPr>
            <p:ph idx="1"/>
          </p:nvPr>
        </p:nvPicPr>
        <p:blipFill>
          <a:blip r:embed="rId3"/>
          <a:stretch>
            <a:fillRect/>
          </a:stretch>
        </p:blipFill>
        <p:spPr>
          <a:xfrm>
            <a:off x="1763688" y="1628800"/>
            <a:ext cx="5547616" cy="4200337"/>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4000" dirty="0" smtClean="0">
                <a:solidFill>
                  <a:srgbClr val="4D4D4D"/>
                </a:solidFill>
              </a:rPr>
              <a:t>Challenging Times</a:t>
            </a:r>
            <a:endParaRPr lang="en-US" sz="4000" dirty="0">
              <a:solidFill>
                <a:srgbClr val="4D4D4D"/>
              </a:solidFill>
            </a:endParaRPr>
          </a:p>
        </p:txBody>
      </p:sp>
      <p:pic>
        <p:nvPicPr>
          <p:cNvPr id="10" name="Content Placeholder 9"/>
          <p:cNvPicPr>
            <a:picLocks noGrp="1" noChangeAspect="1"/>
          </p:cNvPicPr>
          <p:nvPr>
            <p:ph sz="half" idx="1"/>
          </p:nvPr>
        </p:nvPicPr>
        <p:blipFill>
          <a:blip r:embed="rId3">
            <a:extLst>
              <a:ext uri="{28A0092B-C50C-407E-A947-70E740481C1C}">
                <a14:useLocalDpi xmlns:a14="http://schemas.microsoft.com/office/drawing/2010/main"/>
              </a:ext>
            </a:extLst>
          </a:blip>
          <a:stretch>
            <a:fillRect/>
          </a:stretch>
        </p:blipFill>
        <p:spPr>
          <a:xfrm>
            <a:off x="684900" y="1600200"/>
            <a:ext cx="3583200" cy="4232275"/>
          </a:xfrm>
        </p:spPr>
      </p:pic>
      <p:sp>
        <p:nvSpPr>
          <p:cNvPr id="9" name="Content Placeholder 8"/>
          <p:cNvSpPr>
            <a:spLocks noGrp="1"/>
          </p:cNvSpPr>
          <p:nvPr>
            <p:ph sz="half" idx="2"/>
          </p:nvPr>
        </p:nvSpPr>
        <p:spPr/>
        <p:txBody>
          <a:bodyPr/>
          <a:lstStyle/>
          <a:p>
            <a:pPr marL="0" indent="0">
              <a:buNone/>
            </a:pPr>
            <a:r>
              <a:rPr lang="en-US" sz="2200" dirty="0"/>
              <a:t>Shortages became so severe that in 1863 the women of Richmond marched on the government in a “Bread Riot.”</a:t>
            </a:r>
          </a:p>
          <a:p>
            <a:pPr marL="0" indent="0">
              <a:buNone/>
            </a:pP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pic>
        <p:nvPicPr>
          <p:cNvPr id="6" name="Content Placeholder 5"/>
          <p:cNvPicPr>
            <a:picLocks noGrp="1" noChangeAspect="1"/>
          </p:cNvPicPr>
          <p:nvPr>
            <p:ph sz="half" idx="1"/>
          </p:nvPr>
        </p:nvPicPr>
        <p:blipFill>
          <a:blip r:embed="rId3" cstate="print">
            <a:extLst>
              <a:ext uri="{28A0092B-C50C-407E-A947-70E740481C1C}">
                <a14:useLocalDpi xmlns:a14="http://schemas.microsoft.com/office/drawing/2010/main"/>
              </a:ext>
            </a:extLst>
          </a:blip>
          <a:stretch>
            <a:fillRect/>
          </a:stretch>
        </p:blipFill>
        <p:spPr>
          <a:xfrm>
            <a:off x="755576" y="1700808"/>
            <a:ext cx="3430292" cy="2594082"/>
          </a:xfrm>
        </p:spPr>
      </p:pic>
      <p:sp>
        <p:nvSpPr>
          <p:cNvPr id="5" name="Content Placeholder 4"/>
          <p:cNvSpPr>
            <a:spLocks noGrp="1"/>
          </p:cNvSpPr>
          <p:nvPr>
            <p:ph sz="half" idx="2"/>
          </p:nvPr>
        </p:nvSpPr>
        <p:spPr/>
        <p:txBody>
          <a:bodyPr/>
          <a:lstStyle/>
          <a:p>
            <a:pPr marL="0" indent="0">
              <a:buNone/>
            </a:pPr>
            <a:r>
              <a:rPr lang="en-US" sz="2200" dirty="0"/>
              <a:t>Civilians in Vicksburg lived through 47 days of Union siege operations against Confederate forces defending the city of Vicksburg. Families lived in caves and trenches to escape the bombardment and many starved in the process. </a:t>
            </a:r>
          </a:p>
        </p:txBody>
      </p:sp>
      <p:sp>
        <p:nvSpPr>
          <p:cNvPr id="14" name="Title 6"/>
          <p:cNvSpPr txBox="1">
            <a:spLocks/>
          </p:cNvSpPr>
          <p:nvPr/>
        </p:nvSpPr>
        <p:spPr bwMode="auto">
          <a:xfrm>
            <a:off x="457200" y="674687"/>
            <a:ext cx="8229600" cy="77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1" fontAlgn="base" hangingPunct="1">
              <a:spcBef>
                <a:spcPct val="0"/>
              </a:spcBef>
              <a:spcAft>
                <a:spcPct val="0"/>
              </a:spcAft>
              <a:defRPr sz="4400" kern="1200">
                <a:solidFill>
                  <a:srgbClr val="225790"/>
                </a:solidFill>
                <a:latin typeface="Georgia"/>
                <a:ea typeface="ＭＳ Ｐゴシック" charset="-128"/>
                <a:cs typeface="Georgia"/>
              </a:defRPr>
            </a:lvl1pPr>
            <a:lvl2pPr algn="ctr" defTabSz="457200" rtl="0" eaLnBrk="1" fontAlgn="base" hangingPunct="1">
              <a:spcBef>
                <a:spcPct val="0"/>
              </a:spcBef>
              <a:spcAft>
                <a:spcPct val="0"/>
              </a:spcAft>
              <a:defRPr sz="4400">
                <a:solidFill>
                  <a:srgbClr val="225790"/>
                </a:solidFill>
                <a:latin typeface="Georgia" charset="0"/>
                <a:ea typeface="ＭＳ Ｐゴシック" charset="-128"/>
              </a:defRPr>
            </a:lvl2pPr>
            <a:lvl3pPr algn="ctr" defTabSz="457200" rtl="0" eaLnBrk="1" fontAlgn="base" hangingPunct="1">
              <a:spcBef>
                <a:spcPct val="0"/>
              </a:spcBef>
              <a:spcAft>
                <a:spcPct val="0"/>
              </a:spcAft>
              <a:defRPr sz="4400">
                <a:solidFill>
                  <a:srgbClr val="225790"/>
                </a:solidFill>
                <a:latin typeface="Georgia" charset="0"/>
                <a:ea typeface="ＭＳ Ｐゴシック" charset="-128"/>
              </a:defRPr>
            </a:lvl3pPr>
            <a:lvl4pPr algn="ctr" defTabSz="457200" rtl="0" eaLnBrk="1" fontAlgn="base" hangingPunct="1">
              <a:spcBef>
                <a:spcPct val="0"/>
              </a:spcBef>
              <a:spcAft>
                <a:spcPct val="0"/>
              </a:spcAft>
              <a:defRPr sz="4400">
                <a:solidFill>
                  <a:srgbClr val="225790"/>
                </a:solidFill>
                <a:latin typeface="Georgia" charset="0"/>
                <a:ea typeface="ＭＳ Ｐゴシック" charset="-128"/>
              </a:defRPr>
            </a:lvl4pPr>
            <a:lvl5pPr algn="ctr" defTabSz="457200" rtl="0" eaLnBrk="1" fontAlgn="base" hangingPunct="1">
              <a:spcBef>
                <a:spcPct val="0"/>
              </a:spcBef>
              <a:spcAft>
                <a:spcPct val="0"/>
              </a:spcAft>
              <a:defRPr sz="4400">
                <a:solidFill>
                  <a:srgbClr val="225790"/>
                </a:solidFill>
                <a:latin typeface="Georgia" charset="0"/>
                <a:ea typeface="ＭＳ Ｐゴシック" charset="-128"/>
              </a:defRPr>
            </a:lvl5pPr>
            <a:lvl6pPr marL="457200" algn="ctr" defTabSz="457200" rtl="0" eaLnBrk="1" fontAlgn="base" hangingPunct="1">
              <a:spcBef>
                <a:spcPct val="0"/>
              </a:spcBef>
              <a:spcAft>
                <a:spcPct val="0"/>
              </a:spcAft>
              <a:defRPr sz="4400">
                <a:solidFill>
                  <a:srgbClr val="002D5A"/>
                </a:solidFill>
                <a:latin typeface="Georgia" charset="0"/>
                <a:ea typeface="ＭＳ Ｐゴシック" charset="-128"/>
              </a:defRPr>
            </a:lvl6pPr>
            <a:lvl7pPr marL="914400" algn="ctr" defTabSz="457200" rtl="0" eaLnBrk="1" fontAlgn="base" hangingPunct="1">
              <a:spcBef>
                <a:spcPct val="0"/>
              </a:spcBef>
              <a:spcAft>
                <a:spcPct val="0"/>
              </a:spcAft>
              <a:defRPr sz="4400">
                <a:solidFill>
                  <a:srgbClr val="002D5A"/>
                </a:solidFill>
                <a:latin typeface="Georgia" charset="0"/>
                <a:ea typeface="ＭＳ Ｐゴシック" charset="-128"/>
              </a:defRPr>
            </a:lvl7pPr>
            <a:lvl8pPr marL="1371600" algn="ctr" defTabSz="457200" rtl="0" eaLnBrk="1" fontAlgn="base" hangingPunct="1">
              <a:spcBef>
                <a:spcPct val="0"/>
              </a:spcBef>
              <a:spcAft>
                <a:spcPct val="0"/>
              </a:spcAft>
              <a:defRPr sz="4400">
                <a:solidFill>
                  <a:srgbClr val="002D5A"/>
                </a:solidFill>
                <a:latin typeface="Georgia" charset="0"/>
                <a:ea typeface="ＭＳ Ｐゴシック" charset="-128"/>
              </a:defRPr>
            </a:lvl8pPr>
            <a:lvl9pPr marL="1828800" algn="ctr" defTabSz="457200" rtl="0" eaLnBrk="1" fontAlgn="base" hangingPunct="1">
              <a:spcBef>
                <a:spcPct val="0"/>
              </a:spcBef>
              <a:spcAft>
                <a:spcPct val="0"/>
              </a:spcAft>
              <a:defRPr sz="4400">
                <a:solidFill>
                  <a:srgbClr val="002D5A"/>
                </a:solidFill>
                <a:latin typeface="Georgia" charset="0"/>
                <a:ea typeface="ＭＳ Ｐゴシック" charset="-128"/>
              </a:defRPr>
            </a:lvl9pPr>
          </a:lstStyle>
          <a:p>
            <a:r>
              <a:rPr lang="en-US" sz="4000" dirty="0" smtClean="0">
                <a:solidFill>
                  <a:srgbClr val="4D4D4D"/>
                </a:solidFill>
              </a:rPr>
              <a:t>Challenging Times</a:t>
            </a:r>
            <a:endParaRPr lang="en-US" sz="4000" dirty="0">
              <a:solidFill>
                <a:srgbClr val="4D4D4D"/>
              </a:solidFill>
            </a:endParaRPr>
          </a:p>
        </p:txBody>
      </p:sp>
    </p:spTree>
    <p:extLst>
      <p:ext uri="{BB962C8B-B14F-4D97-AF65-F5344CB8AC3E}">
        <p14:creationId xmlns:p14="http://schemas.microsoft.com/office/powerpoint/2010/main" val="25164704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rmAutofit/>
          </a:bodyPr>
          <a:lstStyle/>
          <a:p>
            <a:pPr>
              <a:buNone/>
            </a:pPr>
            <a:r>
              <a:rPr lang="en-US" sz="1900" smtClean="0"/>
              <a:t/>
            </a:r>
            <a:br>
              <a:rPr lang="en-US" sz="1900" smtClean="0"/>
            </a:br>
            <a:endParaRPr lang="en-US" sz="1900" smtClean="0"/>
          </a:p>
          <a:p>
            <a:pPr>
              <a:buNone/>
            </a:pPr>
            <a:endParaRPr lang="en-US" sz="1400" dirty="0"/>
          </a:p>
        </p:txBody>
      </p:sp>
      <p:sp>
        <p:nvSpPr>
          <p:cNvPr id="4" name="Content Placeholder 3"/>
          <p:cNvSpPr>
            <a:spLocks noGrp="1"/>
          </p:cNvSpPr>
          <p:nvPr>
            <p:ph sz="half" idx="2"/>
          </p:nvPr>
        </p:nvSpPr>
        <p:spPr/>
        <p:txBody>
          <a:bodyPr/>
          <a:lstStyle/>
          <a:p>
            <a:pPr marL="0" indent="0">
              <a:buNone/>
            </a:pPr>
            <a:r>
              <a:rPr lang="en-US" sz="2200" smtClean="0"/>
              <a:t>Civilians who had homes near battles often had their homes destroyed or taken over for use as field hospitals.  </a:t>
            </a:r>
          </a:p>
          <a:p>
            <a:pPr marL="0" indent="0">
              <a:buNone/>
            </a:pPr>
            <a:endParaRPr lang="en-US" sz="2200" smtClean="0"/>
          </a:p>
          <a:p>
            <a:pPr marL="0" indent="0">
              <a:buNone/>
            </a:pPr>
            <a:r>
              <a:rPr lang="en-US" sz="2200" smtClean="0"/>
              <a:t>The Chancellor family was trapped between the armies in May 1863 when their home became General Hooker’s Headquarters.  </a:t>
            </a:r>
            <a:endParaRPr lang="en-US" sz="2200" dirty="0"/>
          </a:p>
        </p:txBody>
      </p:sp>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95537" y="1772816"/>
            <a:ext cx="4140088" cy="2592287"/>
          </a:xfrm>
          <a:prstGeom prst="rect">
            <a:avLst/>
          </a:prstGeom>
        </p:spPr>
      </p:pic>
      <p:sp>
        <p:nvSpPr>
          <p:cNvPr id="11" name="Title 6"/>
          <p:cNvSpPr>
            <a:spLocks noGrp="1"/>
          </p:cNvSpPr>
          <p:nvPr>
            <p:ph type="title"/>
          </p:nvPr>
        </p:nvSpPr>
        <p:spPr/>
        <p:txBody>
          <a:bodyPr/>
          <a:lstStyle/>
          <a:p>
            <a:r>
              <a:rPr lang="en-US" sz="4000" dirty="0" smtClean="0">
                <a:solidFill>
                  <a:srgbClr val="4D4D4D"/>
                </a:solidFill>
              </a:rPr>
              <a:t>Challenging Times</a:t>
            </a:r>
            <a:endParaRPr lang="en-US" sz="4000" dirty="0">
              <a:solidFill>
                <a:srgbClr val="4D4D4D"/>
              </a:solidFill>
            </a:endParaRPr>
          </a:p>
        </p:txBody>
      </p:sp>
    </p:spTree>
    <p:extLst>
      <p:ext uri="{BB962C8B-B14F-4D97-AF65-F5344CB8AC3E}">
        <p14:creationId xmlns:p14="http://schemas.microsoft.com/office/powerpoint/2010/main" val="612858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4000" dirty="0" smtClean="0">
                <a:solidFill>
                  <a:srgbClr val="4D4D4D"/>
                </a:solidFill>
              </a:rPr>
              <a:t>Challenging Times</a:t>
            </a:r>
            <a:endParaRPr lang="en-US" sz="4000" dirty="0">
              <a:solidFill>
                <a:srgbClr val="4D4D4D"/>
              </a:solidFill>
            </a:endParaRPr>
          </a:p>
        </p:txBody>
      </p:sp>
      <p:pic>
        <p:nvPicPr>
          <p:cNvPr id="10" name="Content Placeholder 9"/>
          <p:cNvPicPr>
            <a:picLocks noGrp="1" noChangeAspect="1"/>
          </p:cNvPicPr>
          <p:nvPr>
            <p:ph sz="half" idx="1"/>
          </p:nvPr>
        </p:nvPicPr>
        <p:blipFill>
          <a:blip r:embed="rId2">
            <a:extLst>
              <a:ext uri="{28A0092B-C50C-407E-A947-70E740481C1C}">
                <a14:useLocalDpi xmlns:a14="http://schemas.microsoft.com/office/drawing/2010/main"/>
              </a:ext>
            </a:extLst>
          </a:blip>
          <a:stretch>
            <a:fillRect/>
          </a:stretch>
        </p:blipFill>
        <p:spPr>
          <a:xfrm>
            <a:off x="1320749" y="1600200"/>
            <a:ext cx="3175051" cy="4232275"/>
          </a:xfrm>
        </p:spPr>
      </p:pic>
      <p:sp>
        <p:nvSpPr>
          <p:cNvPr id="9" name="Content Placeholder 8"/>
          <p:cNvSpPr>
            <a:spLocks noGrp="1"/>
          </p:cNvSpPr>
          <p:nvPr>
            <p:ph sz="half" idx="2"/>
          </p:nvPr>
        </p:nvSpPr>
        <p:spPr/>
        <p:txBody>
          <a:bodyPr/>
          <a:lstStyle/>
          <a:p>
            <a:pPr marL="0" indent="0">
              <a:buNone/>
            </a:pPr>
            <a:r>
              <a:rPr lang="en-US" sz="2200" dirty="0"/>
              <a:t>Those on the home front had to meet the needs of their family as well as support the needs of the army.</a:t>
            </a:r>
          </a:p>
          <a:p>
            <a:pPr marL="0" indent="0">
              <a:buNone/>
            </a:pPr>
            <a:endParaRPr lang="en-US" dirty="0"/>
          </a:p>
        </p:txBody>
      </p:sp>
    </p:spTree>
    <p:extLst>
      <p:ext uri="{BB962C8B-B14F-4D97-AF65-F5344CB8AC3E}">
        <p14:creationId xmlns:p14="http://schemas.microsoft.com/office/powerpoint/2010/main" val="18306444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1" name="Rectangle 17"/>
          <p:cNvSpPr>
            <a:spLocks noGrp="1" noChangeArrowheads="1"/>
          </p:cNvSpPr>
          <p:nvPr>
            <p:ph type="title"/>
          </p:nvPr>
        </p:nvSpPr>
        <p:spPr/>
        <p:txBody>
          <a:bodyPr>
            <a:normAutofit/>
          </a:bodyPr>
          <a:lstStyle/>
          <a:p>
            <a:pPr eaLnBrk="1" hangingPunct="1"/>
            <a:r>
              <a:rPr lang="en-US" dirty="0" smtClean="0">
                <a:latin typeface="Georgia" pitchFamily="18" charset="0"/>
              </a:rPr>
              <a:t>Information</a:t>
            </a:r>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25619" y="1412776"/>
            <a:ext cx="6692761" cy="4784898"/>
          </a:xfrm>
        </p:spPr>
      </p:pic>
    </p:spTree>
    <p:extLst>
      <p:ext uri="{BB962C8B-B14F-4D97-AF65-F5344CB8AC3E}">
        <p14:creationId xmlns:p14="http://schemas.microsoft.com/office/powerpoint/2010/main" val="628671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000" dirty="0" smtClean="0">
                <a:solidFill>
                  <a:srgbClr val="4D4D4D"/>
                </a:solidFill>
              </a:rPr>
              <a:t>The Home Front</a:t>
            </a:r>
            <a:endParaRPr lang="en-US" sz="4000" dirty="0">
              <a:solidFill>
                <a:srgbClr val="4D4D4D"/>
              </a:solidFill>
            </a:endParaRPr>
          </a:p>
        </p:txBody>
      </p:sp>
      <p:pic>
        <p:nvPicPr>
          <p:cNvPr id="7" name="Content Placeholder 6"/>
          <p:cNvPicPr>
            <a:picLocks noGrp="1" noChangeAspect="1"/>
          </p:cNvPicPr>
          <p:nvPr>
            <p:ph sz="half" idx="1"/>
          </p:nvPr>
        </p:nvPicPr>
        <p:blipFill rotWithShape="1">
          <a:blip r:embed="rId3" cstate="screen">
            <a:extLst>
              <a:ext uri="{28A0092B-C50C-407E-A947-70E740481C1C}">
                <a14:useLocalDpi xmlns:a14="http://schemas.microsoft.com/office/drawing/2010/main"/>
              </a:ext>
            </a:extLst>
          </a:blip>
          <a:srcRect/>
          <a:stretch/>
        </p:blipFill>
        <p:spPr>
          <a:xfrm>
            <a:off x="1863152" y="2096085"/>
            <a:ext cx="5373143" cy="2644197"/>
          </a:xfrm>
        </p:spPr>
      </p:pic>
      <p:sp>
        <p:nvSpPr>
          <p:cNvPr id="6" name="Content Placeholder 5"/>
          <p:cNvSpPr>
            <a:spLocks noGrp="1"/>
          </p:cNvSpPr>
          <p:nvPr>
            <p:ph sz="half" idx="2"/>
          </p:nvPr>
        </p:nvSpPr>
        <p:spPr>
          <a:xfrm>
            <a:off x="467544" y="5085184"/>
            <a:ext cx="8219256" cy="962841"/>
          </a:xfrm>
        </p:spPr>
        <p:txBody>
          <a:bodyPr/>
          <a:lstStyle/>
          <a:p>
            <a:pPr marL="0" indent="0">
              <a:buNone/>
            </a:pPr>
            <a:r>
              <a:rPr lang="en-US" sz="2200" dirty="0">
                <a:latin typeface="Georgia" pitchFamily="18" charset="0"/>
              </a:rPr>
              <a:t>The Civil War touched the lives of every American family,</a:t>
            </a:r>
            <a:r>
              <a:rPr lang="en-US" sz="2200" dirty="0" smtClean="0">
                <a:latin typeface="Georgia" pitchFamily="18" charset="0"/>
              </a:rPr>
              <a:t> </a:t>
            </a:r>
            <a:br>
              <a:rPr lang="en-US" sz="2200" dirty="0" smtClean="0">
                <a:latin typeface="Georgia" pitchFamily="18" charset="0"/>
              </a:rPr>
            </a:br>
            <a:r>
              <a:rPr lang="en-US" sz="2200" dirty="0" smtClean="0">
                <a:latin typeface="Georgia" pitchFamily="18" charset="0"/>
              </a:rPr>
              <a:t>North </a:t>
            </a:r>
            <a:r>
              <a:rPr lang="en-US" sz="2200" dirty="0">
                <a:latin typeface="Georgia" pitchFamily="18" charset="0"/>
              </a:rPr>
              <a:t>and South. </a:t>
            </a:r>
          </a:p>
          <a:p>
            <a:pPr marL="0" indent="0">
              <a:buNone/>
            </a:pP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000" dirty="0" smtClean="0">
                <a:solidFill>
                  <a:srgbClr val="4D4D4D"/>
                </a:solidFill>
              </a:rPr>
              <a:t>Information</a:t>
            </a:r>
            <a:endParaRPr lang="en-US" sz="4000" dirty="0">
              <a:solidFill>
                <a:srgbClr val="4D4D4D"/>
              </a:solidFill>
            </a:endParaRPr>
          </a:p>
        </p:txBody>
      </p:sp>
      <p:pic>
        <p:nvPicPr>
          <p:cNvPr id="7" name="Content Placeholder 6"/>
          <p:cNvPicPr>
            <a:picLocks noGrp="1" noChangeAspect="1"/>
          </p:cNvPicPr>
          <p:nvPr>
            <p:ph sz="half" idx="1"/>
          </p:nvPr>
        </p:nvPicPr>
        <p:blipFill>
          <a:blip r:embed="rId3">
            <a:extLst>
              <a:ext uri="{28A0092B-C50C-407E-A947-70E740481C1C}">
                <a14:useLocalDpi xmlns:a14="http://schemas.microsoft.com/office/drawing/2010/main"/>
              </a:ext>
            </a:extLst>
          </a:blip>
          <a:stretch>
            <a:fillRect/>
          </a:stretch>
        </p:blipFill>
        <p:spPr>
          <a:xfrm>
            <a:off x="457200" y="1756626"/>
            <a:ext cx="4038600" cy="3919422"/>
          </a:xfrm>
        </p:spPr>
      </p:pic>
      <p:pic>
        <p:nvPicPr>
          <p:cNvPr id="8" name="Content Placeholder 7"/>
          <p:cNvPicPr>
            <a:picLocks noGrp="1" noChangeAspect="1"/>
          </p:cNvPicPr>
          <p:nvPr>
            <p:ph sz="half" idx="2"/>
          </p:nvPr>
        </p:nvPicPr>
        <p:blipFill>
          <a:blip r:embed="rId4">
            <a:extLst>
              <a:ext uri="{28A0092B-C50C-407E-A947-70E740481C1C}">
                <a14:useLocalDpi xmlns:a14="http://schemas.microsoft.com/office/drawing/2010/main"/>
              </a:ext>
            </a:extLst>
          </a:blip>
          <a:stretch>
            <a:fillRect/>
          </a:stretch>
        </p:blipFill>
        <p:spPr>
          <a:xfrm>
            <a:off x="4648200" y="1683284"/>
            <a:ext cx="4038600" cy="4066107"/>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rgbClr val="4D4D4D"/>
                </a:solidFill>
              </a:rPr>
              <a:t>Information</a:t>
            </a:r>
            <a:endParaRPr lang="en-US" sz="4000" dirty="0">
              <a:solidFill>
                <a:srgbClr val="4D4D4D"/>
              </a:solidFill>
            </a:endParaRPr>
          </a:p>
        </p:txBody>
      </p:sp>
      <p:pic>
        <p:nvPicPr>
          <p:cNvPr id="4" name="Content Placeholder 3"/>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2455850" y="1412776"/>
            <a:ext cx="4232300" cy="4921043"/>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000" dirty="0" smtClean="0">
                <a:solidFill>
                  <a:srgbClr val="4D4D4D"/>
                </a:solidFill>
              </a:rPr>
              <a:t>Information</a:t>
            </a:r>
            <a:endParaRPr lang="en-US" sz="4000" dirty="0">
              <a:solidFill>
                <a:srgbClr val="4D4D4D"/>
              </a:solidFill>
            </a:endParaRPr>
          </a:p>
        </p:txBody>
      </p:sp>
      <p:pic>
        <p:nvPicPr>
          <p:cNvPr id="6" name="Content Placeholder 5"/>
          <p:cNvPicPr>
            <a:picLocks noGrp="1" noChangeAspect="1"/>
          </p:cNvPicPr>
          <p:nvPr>
            <p:ph sz="half" idx="1"/>
          </p:nvPr>
        </p:nvPicPr>
        <p:blipFill>
          <a:blip r:embed="rId3">
            <a:extLst>
              <a:ext uri="{28A0092B-C50C-407E-A947-70E740481C1C}">
                <a14:useLocalDpi xmlns:a14="http://schemas.microsoft.com/office/drawing/2010/main"/>
              </a:ext>
            </a:extLst>
          </a:blip>
          <a:stretch>
            <a:fillRect/>
          </a:stretch>
        </p:blipFill>
        <p:spPr>
          <a:xfrm>
            <a:off x="899592" y="1825181"/>
            <a:ext cx="3332253" cy="3207637"/>
          </a:xfrm>
        </p:spPr>
      </p:pic>
      <p:pic>
        <p:nvPicPr>
          <p:cNvPr id="7" name="Content Placeholder 6"/>
          <p:cNvPicPr>
            <a:picLocks noGrp="1" noChangeAspect="1"/>
          </p:cNvPicPr>
          <p:nvPr>
            <p:ph sz="half" idx="2"/>
          </p:nvPr>
        </p:nvPicPr>
        <p:blipFill>
          <a:blip r:embed="rId4">
            <a:extLst>
              <a:ext uri="{28A0092B-C50C-407E-A947-70E740481C1C}">
                <a14:useLocalDpi xmlns:a14="http://schemas.microsoft.com/office/drawing/2010/main"/>
              </a:ext>
            </a:extLst>
          </a:blip>
          <a:stretch>
            <a:fillRect/>
          </a:stretch>
        </p:blipFill>
        <p:spPr>
          <a:xfrm>
            <a:off x="4932040" y="1772816"/>
            <a:ext cx="3411244" cy="3312367"/>
          </a:xfr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rgbClr val="4D4D4D"/>
                </a:solidFill>
              </a:rPr>
              <a:t>Information</a:t>
            </a:r>
            <a:endParaRPr lang="en-US" sz="4000" dirty="0">
              <a:solidFill>
                <a:srgbClr val="4D4D4D"/>
              </a:solidFill>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1672254" y="1600199"/>
            <a:ext cx="5796747" cy="4565105"/>
          </a:xfr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000" dirty="0" smtClean="0">
                <a:solidFill>
                  <a:srgbClr val="4D4D4D"/>
                </a:solidFill>
              </a:rPr>
              <a:t>Information</a:t>
            </a:r>
            <a:endParaRPr lang="en-US" sz="4000" dirty="0">
              <a:solidFill>
                <a:srgbClr val="4D4D4D"/>
              </a:solidFill>
            </a:endParaRPr>
          </a:p>
        </p:txBody>
      </p:sp>
      <p:pic>
        <p:nvPicPr>
          <p:cNvPr id="7" name="Content Placeholder 6"/>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1475656" y="1484784"/>
            <a:ext cx="6408712" cy="5029283"/>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r>
              <a:rPr lang="en-US" sz="4000" dirty="0" smtClean="0">
                <a:solidFill>
                  <a:srgbClr val="4D4D4D"/>
                </a:solidFill>
              </a:rPr>
              <a:t>The Home Front</a:t>
            </a:r>
          </a:p>
        </p:txBody>
      </p:sp>
      <p:pic>
        <p:nvPicPr>
          <p:cNvPr id="3" name="Content Placeholder 2"/>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457200" y="2154869"/>
            <a:ext cx="8229600" cy="3095950"/>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p:txBody>
          <a:bodyPr/>
          <a:lstStyle/>
          <a:p>
            <a:r>
              <a:rPr lang="en-US" dirty="0" smtClean="0"/>
              <a:t>The Role of Women</a:t>
            </a:r>
            <a:endParaRPr lang="en-US" dirty="0"/>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66792" y="1600200"/>
            <a:ext cx="5810415" cy="4205288"/>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000" dirty="0" smtClean="0">
                <a:solidFill>
                  <a:srgbClr val="4D4D4D"/>
                </a:solidFill>
              </a:rPr>
              <a:t>The Role of Women</a:t>
            </a:r>
            <a:endParaRPr lang="en-US" sz="4000" dirty="0">
              <a:solidFill>
                <a:srgbClr val="4D4D4D"/>
              </a:solidFill>
            </a:endParaRPr>
          </a:p>
        </p:txBody>
      </p:sp>
      <p:pic>
        <p:nvPicPr>
          <p:cNvPr id="6" name="Content Placeholder 5"/>
          <p:cNvPicPr>
            <a:picLocks noGrp="1" noChangeAspect="1"/>
          </p:cNvPicPr>
          <p:nvPr>
            <p:ph sz="half" idx="1"/>
          </p:nvPr>
        </p:nvPicPr>
        <p:blipFill>
          <a:blip r:embed="rId3">
            <a:extLst>
              <a:ext uri="{28A0092B-C50C-407E-A947-70E740481C1C}">
                <a14:useLocalDpi xmlns:a14="http://schemas.microsoft.com/office/drawing/2010/main"/>
              </a:ext>
            </a:extLst>
          </a:blip>
          <a:stretch>
            <a:fillRect/>
          </a:stretch>
        </p:blipFill>
        <p:spPr>
          <a:xfrm>
            <a:off x="1409788" y="2411901"/>
            <a:ext cx="2133424" cy="2608873"/>
          </a:xfrm>
        </p:spPr>
      </p:pic>
      <p:pic>
        <p:nvPicPr>
          <p:cNvPr id="7" name="Content Placeholder 6"/>
          <p:cNvPicPr>
            <a:picLocks noGrp="1" noChangeAspect="1"/>
          </p:cNvPicPr>
          <p:nvPr>
            <p:ph sz="half" idx="2"/>
          </p:nvPr>
        </p:nvPicPr>
        <p:blipFill>
          <a:blip r:embed="rId4">
            <a:extLst>
              <a:ext uri="{28A0092B-C50C-407E-A947-70E740481C1C}">
                <a14:useLocalDpi xmlns:a14="http://schemas.microsoft.com/office/drawing/2010/main"/>
              </a:ext>
            </a:extLst>
          </a:blip>
          <a:stretch>
            <a:fillRect/>
          </a:stretch>
        </p:blipFill>
        <p:spPr>
          <a:xfrm>
            <a:off x="3657600" y="2305841"/>
            <a:ext cx="3847592" cy="2820992"/>
          </a:xfrm>
        </p:spPr>
      </p:pic>
      <p:sp>
        <p:nvSpPr>
          <p:cNvPr id="8" name="TextBox 7"/>
          <p:cNvSpPr txBox="1"/>
          <p:nvPr/>
        </p:nvSpPr>
        <p:spPr>
          <a:xfrm>
            <a:off x="1115616" y="5301208"/>
            <a:ext cx="7488832" cy="769441"/>
          </a:xfrm>
          <a:prstGeom prst="rect">
            <a:avLst/>
          </a:prstGeom>
          <a:noFill/>
        </p:spPr>
        <p:txBody>
          <a:bodyPr wrap="square" rtlCol="0">
            <a:spAutoFit/>
          </a:bodyPr>
          <a:lstStyle/>
          <a:p>
            <a:r>
              <a:rPr lang="en-US" sz="2200" dirty="0">
                <a:latin typeface="Georgia" pitchFamily="18" charset="0"/>
              </a:rPr>
              <a:t>Life </a:t>
            </a:r>
            <a:r>
              <a:rPr lang="en-US" sz="2200" dirty="0" smtClean="0">
                <a:latin typeface="Georgia" pitchFamily="18" charset="0"/>
              </a:rPr>
              <a:t>must go on.</a:t>
            </a:r>
            <a:r>
              <a:rPr lang="en-US" sz="2200" dirty="0">
                <a:latin typeface="Georgia" pitchFamily="18" charset="0"/>
              </a:rPr>
              <a:t/>
            </a:r>
            <a:br>
              <a:rPr lang="en-US" sz="2200" dirty="0">
                <a:latin typeface="Georgia" pitchFamily="18" charset="0"/>
              </a:rPr>
            </a:br>
            <a:r>
              <a:rPr lang="en-US" sz="2200" dirty="0">
                <a:latin typeface="Georgia" pitchFamily="18" charset="0"/>
              </a:rPr>
              <a:t>Women North and South </a:t>
            </a:r>
            <a:r>
              <a:rPr lang="en-US" sz="2200" dirty="0" smtClean="0">
                <a:latin typeface="Georgia" pitchFamily="18" charset="0"/>
              </a:rPr>
              <a:t>take </a:t>
            </a:r>
            <a:r>
              <a:rPr lang="en-US" sz="2200" dirty="0">
                <a:latin typeface="Georgia" pitchFamily="18" charset="0"/>
              </a:rPr>
              <a:t>over </a:t>
            </a:r>
            <a:r>
              <a:rPr lang="en-US" sz="2200" dirty="0" smtClean="0">
                <a:latin typeface="Georgia" pitchFamily="18" charset="0"/>
              </a:rPr>
              <a:t>men's work</a:t>
            </a:r>
            <a:endParaRPr lang="en-US" sz="2200" dirty="0">
              <a:latin typeface="Georgia"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000" dirty="0" smtClean="0">
                <a:solidFill>
                  <a:srgbClr val="4D4D4D"/>
                </a:solidFill>
              </a:rPr>
              <a:t>The Role of Women</a:t>
            </a:r>
            <a:endParaRPr lang="en-US" sz="4000" dirty="0">
              <a:solidFill>
                <a:srgbClr val="4D4D4D"/>
              </a:solidFill>
            </a:endParaRPr>
          </a:p>
        </p:txBody>
      </p:sp>
      <p:pic>
        <p:nvPicPr>
          <p:cNvPr id="7" name="Content Placeholder 6"/>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642759" y="1603868"/>
            <a:ext cx="3667482" cy="4224939"/>
          </a:xfrm>
        </p:spPr>
      </p:pic>
      <p:sp>
        <p:nvSpPr>
          <p:cNvPr id="6" name="Content Placeholder 5"/>
          <p:cNvSpPr>
            <a:spLocks noGrp="1"/>
          </p:cNvSpPr>
          <p:nvPr>
            <p:ph sz="half" idx="2"/>
          </p:nvPr>
        </p:nvSpPr>
        <p:spPr/>
        <p:txBody>
          <a:bodyPr/>
          <a:lstStyle/>
          <a:p>
            <a:pPr marL="0" indent="0">
              <a:buNone/>
            </a:pPr>
            <a:r>
              <a:rPr lang="en-US" sz="2200" dirty="0"/>
              <a:t>Some </a:t>
            </a:r>
            <a:r>
              <a:rPr lang="en-US" sz="2200" dirty="0" smtClean="0"/>
              <a:t>women disguised themselves </a:t>
            </a:r>
            <a:r>
              <a:rPr lang="en-US" sz="2200" dirty="0"/>
              <a:t>as </a:t>
            </a:r>
            <a:r>
              <a:rPr lang="en-US" sz="2200" dirty="0" smtClean="0"/>
              <a:t>men and marched </a:t>
            </a:r>
            <a:r>
              <a:rPr lang="en-US" sz="2200" dirty="0"/>
              <a:t>o</a:t>
            </a:r>
            <a:r>
              <a:rPr lang="en-US" sz="2200" dirty="0" smtClean="0"/>
              <a:t>ff </a:t>
            </a:r>
            <a:r>
              <a:rPr lang="en-US" sz="2200" dirty="0"/>
              <a:t>to </a:t>
            </a:r>
            <a:r>
              <a:rPr lang="en-US" sz="2200" dirty="0" smtClean="0"/>
              <a:t>war</a:t>
            </a:r>
            <a:endParaRPr lang="en-US" sz="22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dirty="0" smtClean="0"/>
              <a:t>The Role of the Family</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2096322" y="1673065"/>
            <a:ext cx="4951356" cy="4059558"/>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000" dirty="0" smtClean="0">
                <a:solidFill>
                  <a:srgbClr val="4D4D4D"/>
                </a:solidFill>
              </a:rPr>
              <a:t>The Role of the Family</a:t>
            </a:r>
            <a:endParaRPr lang="en-US" sz="4000" dirty="0">
              <a:solidFill>
                <a:srgbClr val="4D4D4D"/>
              </a:solidFill>
            </a:endParaRPr>
          </a:p>
        </p:txBody>
      </p:sp>
      <p:pic>
        <p:nvPicPr>
          <p:cNvPr id="7" name="Content Placeholder 6"/>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803700" y="1601724"/>
            <a:ext cx="3345599" cy="4229227"/>
          </a:xfrm>
        </p:spPr>
      </p:pic>
      <p:pic>
        <p:nvPicPr>
          <p:cNvPr id="8" name="Content Placeholder 7"/>
          <p:cNvPicPr>
            <a:picLocks noGrp="1" noChangeAspect="1"/>
          </p:cNvPicPr>
          <p:nvPr>
            <p:ph sz="half" idx="2"/>
          </p:nvPr>
        </p:nvPicPr>
        <p:blipFill>
          <a:blip r:embed="rId4">
            <a:extLst>
              <a:ext uri="{28A0092B-C50C-407E-A947-70E740481C1C}">
                <a14:useLocalDpi xmlns:a14="http://schemas.microsoft.com/office/drawing/2010/main"/>
              </a:ext>
            </a:extLst>
          </a:blip>
          <a:stretch>
            <a:fillRect/>
          </a:stretch>
        </p:blipFill>
        <p:spPr>
          <a:xfrm>
            <a:off x="4572000" y="2636912"/>
            <a:ext cx="3918309" cy="2250380"/>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rgbClr val="4D4D4D"/>
                </a:solidFill>
              </a:rPr>
              <a:t>The Role of the Family</a:t>
            </a:r>
            <a:endParaRPr lang="en-US" dirty="0"/>
          </a:p>
        </p:txBody>
      </p:sp>
      <p:pic>
        <p:nvPicPr>
          <p:cNvPr id="7" name="Content Placeholder 6"/>
          <p:cNvPicPr>
            <a:picLocks noGrp="1" noChangeAspect="1"/>
          </p:cNvPicPr>
          <p:nvPr>
            <p:ph sz="half" idx="1"/>
          </p:nvPr>
        </p:nvPicPr>
        <p:blipFill>
          <a:blip r:embed="rId3" cstate="screen">
            <a:extLst>
              <a:ext uri="{28A0092B-C50C-407E-A947-70E740481C1C}">
                <a14:useLocalDpi xmlns:a14="http://schemas.microsoft.com/office/drawing/2010/main"/>
              </a:ext>
            </a:extLst>
          </a:blip>
          <a:stretch>
            <a:fillRect/>
          </a:stretch>
        </p:blipFill>
        <p:spPr>
          <a:xfrm>
            <a:off x="999051" y="1600200"/>
            <a:ext cx="2954897" cy="4232275"/>
          </a:xfrm>
        </p:spPr>
      </p:pic>
      <p:sp>
        <p:nvSpPr>
          <p:cNvPr id="6" name="Content Placeholder 5"/>
          <p:cNvSpPr>
            <a:spLocks noGrp="1"/>
          </p:cNvSpPr>
          <p:nvPr>
            <p:ph sz="half" idx="2"/>
          </p:nvPr>
        </p:nvSpPr>
        <p:spPr/>
        <p:txBody>
          <a:bodyPr/>
          <a:lstStyle/>
          <a:p>
            <a:pPr marL="0" indent="0">
              <a:buNone/>
            </a:pPr>
            <a:r>
              <a:rPr lang="en-US" sz="2200" dirty="0">
                <a:solidFill>
                  <a:srgbClr val="225790"/>
                </a:solidFill>
                <a:latin typeface="+mj-lt"/>
              </a:rPr>
              <a:t>Children went to War</a:t>
            </a:r>
            <a:r>
              <a:rPr lang="en-US" sz="2200" dirty="0">
                <a:latin typeface="Georgia" pitchFamily="18" charset="0"/>
              </a:rPr>
              <a:t/>
            </a:r>
            <a:br>
              <a:rPr lang="en-US" sz="2200" dirty="0">
                <a:latin typeface="Georgia" pitchFamily="18" charset="0"/>
              </a:rPr>
            </a:br>
            <a:r>
              <a:rPr lang="en-US" sz="2200" dirty="0">
                <a:latin typeface="Georgia" pitchFamily="18" charset="0"/>
              </a:rPr>
              <a:t>Private </a:t>
            </a:r>
            <a:r>
              <a:rPr lang="en-US" sz="2200" b="1" dirty="0">
                <a:latin typeface="Georgia" pitchFamily="18" charset="0"/>
              </a:rPr>
              <a:t>Johnny Cook</a:t>
            </a:r>
            <a:r>
              <a:rPr lang="en-US" sz="2200" dirty="0">
                <a:latin typeface="Georgia" pitchFamily="18" charset="0"/>
              </a:rPr>
              <a:t> was a bugler with Battery B, 4th U.S. Artillery who was awarded the Medal of Honor for his actions at Antietam when he was only 15 years old.</a:t>
            </a:r>
            <a:r>
              <a:rPr lang="en-US" sz="2200" dirty="0" smtClean="0">
                <a:latin typeface="Georgia" pitchFamily="18" charset="0"/>
              </a:rPr>
              <a:t> </a:t>
            </a:r>
          </a:p>
          <a:p>
            <a:pPr marL="0" indent="0">
              <a:buNone/>
            </a:pPr>
            <a:r>
              <a:rPr lang="en-US" sz="2200" dirty="0" smtClean="0">
                <a:latin typeface="Georgia" pitchFamily="18" charset="0"/>
              </a:rPr>
              <a:t>  </a:t>
            </a:r>
            <a:r>
              <a:rPr lang="en-US" sz="2200" dirty="0">
                <a:latin typeface="Georgia" pitchFamily="18" charset="0"/>
              </a:rPr>
              <a:t/>
            </a:r>
            <a:br>
              <a:rPr lang="en-US" sz="2200" dirty="0">
                <a:latin typeface="Georgia" pitchFamily="18" charset="0"/>
              </a:rPr>
            </a:br>
            <a:r>
              <a:rPr lang="en-US" sz="2200" dirty="0">
                <a:latin typeface="Georgia" pitchFamily="18" charset="0"/>
              </a:rPr>
              <a:t>Just west of the Cornfield </a:t>
            </a:r>
            <a:r>
              <a:rPr lang="en-US" sz="2200" dirty="0" smtClean="0">
                <a:latin typeface="Georgia" pitchFamily="18" charset="0"/>
              </a:rPr>
              <a:t> </a:t>
            </a:r>
            <a:br>
              <a:rPr lang="en-US" sz="2200" dirty="0" smtClean="0">
                <a:latin typeface="Georgia" pitchFamily="18" charset="0"/>
              </a:rPr>
            </a:br>
            <a:r>
              <a:rPr lang="en-US" sz="2200" dirty="0" smtClean="0">
                <a:latin typeface="Georgia" pitchFamily="18" charset="0"/>
              </a:rPr>
              <a:t>with </a:t>
            </a:r>
            <a:r>
              <a:rPr lang="en-US" sz="2200" dirty="0">
                <a:latin typeface="Georgia" pitchFamily="18" charset="0"/>
              </a:rPr>
              <a:t>men down in the battery, he acted as </a:t>
            </a:r>
            <a:r>
              <a:rPr lang="en-US" sz="2200" dirty="0" err="1">
                <a:latin typeface="Georgia" pitchFamily="18" charset="0"/>
              </a:rPr>
              <a:t>cannoneer</a:t>
            </a:r>
            <a:r>
              <a:rPr lang="en-US" sz="2200" dirty="0">
                <a:latin typeface="Georgia" pitchFamily="18" charset="0"/>
              </a:rPr>
              <a:t> under severe </a:t>
            </a:r>
            <a:r>
              <a:rPr lang="en-US" sz="2200" dirty="0" smtClean="0">
                <a:latin typeface="Georgia" pitchFamily="18" charset="0"/>
              </a:rPr>
              <a:t>fire.</a:t>
            </a:r>
            <a:endParaRPr lang="en-US" sz="2200" dirty="0">
              <a:latin typeface="Georgia" pitchFamily="18" charset="0"/>
            </a:endParaRPr>
          </a:p>
        </p:txBody>
      </p:sp>
    </p:spTree>
    <p:extLst>
      <p:ext uri="{BB962C8B-B14F-4D97-AF65-F5344CB8AC3E}">
        <p14:creationId xmlns:p14="http://schemas.microsoft.com/office/powerpoint/2010/main" val="1863635626"/>
      </p:ext>
    </p:extLst>
  </p:cSld>
  <p:clrMapOvr>
    <a:masterClrMapping/>
  </p:clrMapOvr>
  <p:timing>
    <p:tnLst>
      <p:par>
        <p:cTn id="1" dur="indefinite" restart="never" nodeType="tmRoot"/>
      </p:par>
    </p:tnLst>
  </p:timing>
</p:sld>
</file>

<file path=ppt/theme/theme1.xml><?xml version="1.0" encoding="utf-8"?>
<a:theme xmlns:a="http://schemas.openxmlformats.org/drawingml/2006/main" name="Curriculu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Curriculum</Template>
  <TotalTime>1118</TotalTime>
  <Words>1433</Words>
  <Application>Microsoft Macintosh PowerPoint</Application>
  <PresentationFormat>On-screen Show (4:3)</PresentationFormat>
  <Paragraphs>154</Paragraphs>
  <Slides>24</Slides>
  <Notes>22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Amienne</vt:lpstr>
      <vt:lpstr>Basset</vt:lpstr>
      <vt:lpstr>Calibri</vt:lpstr>
      <vt:lpstr>Georgia</vt:lpstr>
      <vt:lpstr>ＭＳ Ｐゴシック</vt:lpstr>
      <vt:lpstr>Arial</vt:lpstr>
      <vt:lpstr>Curriculum</vt:lpstr>
      <vt:lpstr>The Home Front</vt:lpstr>
      <vt:lpstr>The Home Front</vt:lpstr>
      <vt:lpstr>The Home Front</vt:lpstr>
      <vt:lpstr>The Role of Women</vt:lpstr>
      <vt:lpstr>The Role of Women</vt:lpstr>
      <vt:lpstr>The Role of Women</vt:lpstr>
      <vt:lpstr>The Role of the Family</vt:lpstr>
      <vt:lpstr>The Role of the Family</vt:lpstr>
      <vt:lpstr>The Role of the Family</vt:lpstr>
      <vt:lpstr>The Role of the Family</vt:lpstr>
      <vt:lpstr>The Role of Slaves</vt:lpstr>
      <vt:lpstr>The Role of Slaves</vt:lpstr>
      <vt:lpstr>The Role of Slaves</vt:lpstr>
      <vt:lpstr>Challenging Times</vt:lpstr>
      <vt:lpstr>Challenging Times</vt:lpstr>
      <vt:lpstr> </vt:lpstr>
      <vt:lpstr>Challenging Times</vt:lpstr>
      <vt:lpstr>Challenging Times</vt:lpstr>
      <vt:lpstr>Information</vt:lpstr>
      <vt:lpstr>Information</vt:lpstr>
      <vt:lpstr>Information</vt:lpstr>
      <vt:lpstr>Information</vt:lpstr>
      <vt:lpstr>Information</vt:lpstr>
      <vt:lpstr>Information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Civil War Home Front</dc:title>
  <dc:creator>civanoff</dc:creator>
  <cp:lastModifiedBy>Wendy Woodford</cp:lastModifiedBy>
  <cp:revision>108</cp:revision>
  <dcterms:created xsi:type="dcterms:W3CDTF">2011-02-25T18:22:21Z</dcterms:created>
  <dcterms:modified xsi:type="dcterms:W3CDTF">2017-02-13T19:38:02Z</dcterms:modified>
</cp:coreProperties>
</file>