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5"/>
  </p:notesMasterIdLst>
  <p:handoutMasterIdLst>
    <p:handoutMasterId r:id="rId26"/>
  </p:handoutMasterIdLst>
  <p:sldIdLst>
    <p:sldId id="256" r:id="rId2"/>
    <p:sldId id="276" r:id="rId3"/>
    <p:sldId id="273" r:id="rId4"/>
    <p:sldId id="258" r:id="rId5"/>
    <p:sldId id="257" r:id="rId6"/>
    <p:sldId id="259" r:id="rId7"/>
    <p:sldId id="274" r:id="rId8"/>
    <p:sldId id="277" r:id="rId9"/>
    <p:sldId id="260" r:id="rId10"/>
    <p:sldId id="278" r:id="rId11"/>
    <p:sldId id="264" r:id="rId12"/>
    <p:sldId id="266" r:id="rId13"/>
    <p:sldId id="267" r:id="rId14"/>
    <p:sldId id="265" r:id="rId15"/>
    <p:sldId id="261" r:id="rId16"/>
    <p:sldId id="262" r:id="rId17"/>
    <p:sldId id="263" r:id="rId18"/>
    <p:sldId id="270" r:id="rId19"/>
    <p:sldId id="269" r:id="rId20"/>
    <p:sldId id="279" r:id="rId21"/>
    <p:sldId id="268" r:id="rId22"/>
    <p:sldId id="271"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6092"/>
    <a:srgbClr val="846390"/>
    <a:srgbClr val="5CA16A"/>
    <a:srgbClr val="4F8BA7"/>
    <a:srgbClr val="F2C94D"/>
    <a:srgbClr val="CE5E48"/>
    <a:srgbClr val="4D4D4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3016" autoAdjust="0"/>
  </p:normalViewPr>
  <p:slideViewPr>
    <p:cSldViewPr>
      <p:cViewPr varScale="1">
        <p:scale>
          <a:sx n="125" d="100"/>
          <a:sy n="125" d="100"/>
        </p:scale>
        <p:origin x="-12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C2244A-706E-4AE4-A074-770DFE84D9A3}" type="datetimeFigureOut">
              <a:rPr lang="en-US" smtClean="0"/>
              <a:pPr/>
              <a:t>2/25/11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01F009-8A18-49B3-9A2E-A747D71B768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729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41FDC-1593-49B0-8B6C-E003A193E12E}" type="datetimeFigureOut">
              <a:rPr lang="en-US" smtClean="0"/>
              <a:pPr/>
              <a:t>2/25/11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C9E16B-F451-4A88-B247-7D615F7E67E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364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Discussion:</a:t>
            </a:r>
          </a:p>
          <a:p>
            <a:r>
              <a:rPr lang="en-US" sz="1200" b="0" kern="1200" dirty="0" smtClean="0">
                <a:solidFill>
                  <a:schemeClr val="tx1"/>
                </a:solidFill>
                <a:latin typeface="+mn-lt"/>
                <a:ea typeface="+mn-ea"/>
                <a:cs typeface="+mn-cs"/>
              </a:rPr>
              <a:t>Let students decide what they would have done. Should the government: </a:t>
            </a:r>
          </a:p>
          <a:p>
            <a:pPr lvl="0"/>
            <a:r>
              <a:rPr lang="en-US" sz="1200" kern="1200" dirty="0" smtClean="0">
                <a:solidFill>
                  <a:schemeClr val="tx1"/>
                </a:solidFill>
                <a:latin typeface="+mn-lt"/>
                <a:ea typeface="+mn-ea"/>
                <a:cs typeface="+mn-cs"/>
              </a:rPr>
              <a:t>Abandon the forts and let the South have them? </a:t>
            </a:r>
          </a:p>
          <a:p>
            <a:pPr lvl="0"/>
            <a:r>
              <a:rPr lang="en-US" sz="1200" kern="1200" dirty="0" smtClean="0">
                <a:solidFill>
                  <a:schemeClr val="tx1"/>
                </a:solidFill>
                <a:latin typeface="+mn-lt"/>
                <a:ea typeface="+mn-ea"/>
                <a:cs typeface="+mn-cs"/>
              </a:rPr>
              <a:t>Reclaim the forts taken by Southern states? </a:t>
            </a:r>
          </a:p>
          <a:p>
            <a:pPr lvl="0"/>
            <a:r>
              <a:rPr lang="en-US" sz="1200" kern="1200" dirty="0" smtClean="0">
                <a:solidFill>
                  <a:schemeClr val="tx1"/>
                </a:solidFill>
                <a:latin typeface="+mn-lt"/>
                <a:ea typeface="+mn-ea"/>
                <a:cs typeface="+mn-cs"/>
              </a:rPr>
              <a:t>Hold only those forts still in federal hands? </a:t>
            </a:r>
          </a:p>
          <a:p>
            <a:pPr lvl="0"/>
            <a:r>
              <a:rPr lang="en-US" sz="1200" kern="1200" dirty="0" smtClean="0">
                <a:solidFill>
                  <a:schemeClr val="tx1"/>
                </a:solidFill>
                <a:latin typeface="+mn-lt"/>
                <a:ea typeface="+mn-ea"/>
                <a:cs typeface="+mn-cs"/>
              </a:rPr>
              <a:t>Or choose some other course of action? </a:t>
            </a:r>
          </a:p>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Discussion:</a:t>
            </a:r>
          </a:p>
          <a:p>
            <a:r>
              <a:rPr lang="en-US" sz="1200" kern="1200" dirty="0" smtClean="0">
                <a:solidFill>
                  <a:schemeClr val="tx1"/>
                </a:solidFill>
                <a:effectLst/>
                <a:latin typeface="+mn-lt"/>
                <a:ea typeface="+mn-ea"/>
                <a:cs typeface="+mn-cs"/>
              </a:rPr>
              <a:t>Who owns forts in South Carolina – the state or the federal government?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Describe possible options and consequences that Lincoln had (to claim ownership and reinforce Ft. Sumter / to abandon ownership / to not reinforce Ft. Sumter) </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851186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South</a:t>
            </a:r>
            <a:r>
              <a:rPr lang="en-US" baseline="0" dirty="0" smtClean="0"/>
              <a:t> Carolina called for the surrender. Major Robert Anderson refused. Fort was bombarded. Surrendered the next day.</a:t>
            </a:r>
          </a:p>
          <a:p>
            <a:r>
              <a:rPr lang="en-US" baseline="0" dirty="0" smtClean="0"/>
              <a:t>Anderson from Kentucky, former slave owner, sympathetic to South. P.G.T. Beauregard was Anderson’s student at West Point.  </a:t>
            </a:r>
            <a:r>
              <a:rPr lang="en-US" dirty="0" smtClean="0"/>
              <a:t>On April 6th Lincoln sent a supply boat carrying food and water--not reinforcements--and left it to the Confederates to fire the first shot.</a:t>
            </a:r>
          </a:p>
          <a:p>
            <a:endParaRPr lang="en-US" dirty="0" smtClean="0"/>
          </a:p>
          <a:p>
            <a:r>
              <a:rPr lang="en-US" b="1" dirty="0" smtClean="0"/>
              <a:t>Image information:</a:t>
            </a:r>
          </a:p>
          <a:p>
            <a:r>
              <a:rPr lang="en-US" dirty="0" smtClean="0"/>
              <a:t>Images</a:t>
            </a:r>
            <a:r>
              <a:rPr lang="en-US" baseline="0" dirty="0" smtClean="0"/>
              <a:t> of Fort Sumter with Union Commander, Robert Anderson on the right and P.G.T. Beauregard on the left.</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Discussion:</a:t>
            </a:r>
          </a:p>
          <a:p>
            <a:pPr lvl="0"/>
            <a:r>
              <a:rPr lang="en-US" sz="1200" kern="1200" dirty="0" smtClean="0">
                <a:solidFill>
                  <a:schemeClr val="tx1"/>
                </a:solidFill>
                <a:effectLst/>
                <a:latin typeface="+mn-lt"/>
                <a:ea typeface="+mn-ea"/>
                <a:cs typeface="+mn-cs"/>
              </a:rPr>
              <a:t>What kind of message did Lincoln's decision to reinforce Ft. Sumter send to each group of people?</a:t>
            </a:r>
          </a:p>
          <a:p>
            <a:r>
              <a:rPr lang="en-US" sz="1200" kern="1200" dirty="0" smtClean="0">
                <a:solidFill>
                  <a:schemeClr val="tx1"/>
                </a:solidFill>
                <a:effectLst/>
                <a:latin typeface="+mn-lt"/>
                <a:ea typeface="+mn-ea"/>
                <a:cs typeface="+mn-cs"/>
              </a:rPr>
              <a:t>There were warnings that the South would consider the reinforcement of federal forts to be an act of war. Ask: Do you think that Lincoln decided to start a war when he made his decision to reinforce Ft. Sumter? Why or why not?</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47533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April 17, 1861-  </a:t>
            </a:r>
            <a:r>
              <a:rPr lang="en-US" sz="1200" b="0" dirty="0" smtClean="0"/>
              <a:t>Virginia secedes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May 6, 1861-  </a:t>
            </a:r>
            <a:r>
              <a:rPr lang="en-US" sz="1200" b="0" dirty="0" smtClean="0"/>
              <a:t>Arkansas secedes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May 20, 1861-  </a:t>
            </a:r>
            <a:r>
              <a:rPr lang="en-US" sz="1200" b="0" dirty="0" smtClean="0"/>
              <a:t>North Carolina secedes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June 8, 1861-  </a:t>
            </a:r>
            <a:r>
              <a:rPr lang="en-US" sz="1200" b="0" dirty="0" smtClean="0"/>
              <a:t>Tennessee secedes</a:t>
            </a:r>
          </a:p>
          <a:p>
            <a:pPr algn="l"/>
            <a:endParaRPr lang="en-US" sz="1200" b="0" dirty="0" smtClean="0"/>
          </a:p>
          <a:p>
            <a:pPr algn="l"/>
            <a:r>
              <a:rPr lang="en-US" sz="1200" b="0" dirty="0" smtClean="0">
                <a:solidFill>
                  <a:srgbClr val="C00000"/>
                </a:solidFill>
              </a:rPr>
              <a:t>Border states loyal to Union: </a:t>
            </a:r>
            <a:r>
              <a:rPr lang="en-US" sz="1200" b="0" dirty="0" smtClean="0">
                <a:solidFill>
                  <a:schemeClr val="accent1">
                    <a:lumMod val="75000"/>
                  </a:schemeClr>
                </a:solidFill>
              </a:rPr>
              <a:t>Missouri, Kentucky,</a:t>
            </a:r>
            <a:r>
              <a:rPr lang="en-US" sz="1200" b="0" baseline="0" dirty="0" smtClean="0">
                <a:solidFill>
                  <a:schemeClr val="accent1">
                    <a:lumMod val="75000"/>
                  </a:schemeClr>
                </a:solidFill>
              </a:rPr>
              <a:t> </a:t>
            </a:r>
            <a:r>
              <a:rPr lang="en-US" sz="1200" b="0" dirty="0" smtClean="0">
                <a:solidFill>
                  <a:schemeClr val="accent1">
                    <a:lumMod val="75000"/>
                  </a:schemeClr>
                </a:solidFill>
              </a:rPr>
              <a:t>Maryland, Delaware.  </a:t>
            </a:r>
          </a:p>
          <a:p>
            <a:pPr algn="l"/>
            <a:r>
              <a:rPr lang="en-US" sz="1200" b="0" dirty="0" smtClean="0">
                <a:solidFill>
                  <a:srgbClr val="C00000"/>
                </a:solidFill>
              </a:rPr>
              <a:t>1863</a:t>
            </a:r>
            <a:r>
              <a:rPr lang="en-US" sz="1200" b="0" baseline="0" dirty="0" smtClean="0">
                <a:solidFill>
                  <a:srgbClr val="C00000"/>
                </a:solidFill>
              </a:rPr>
              <a:t> - </a:t>
            </a:r>
            <a:r>
              <a:rPr lang="en-US" sz="1200" b="0" dirty="0" smtClean="0">
                <a:solidFill>
                  <a:schemeClr val="accent1">
                    <a:lumMod val="75000"/>
                  </a:schemeClr>
                </a:solidFill>
              </a:rPr>
              <a:t>West Virginia seceded from Virginia</a:t>
            </a:r>
          </a:p>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32783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Lincoln calls for volunteers on April 15, 1861.</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80879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in</a:t>
            </a:r>
            <a:r>
              <a:rPr lang="en-US" baseline="0" dirty="0" smtClean="0"/>
              <a:t> the</a:t>
            </a:r>
            <a:r>
              <a:rPr lang="en-US" dirty="0" smtClean="0"/>
              <a:t> Confederacy</a:t>
            </a:r>
            <a:r>
              <a:rPr lang="en-US" baseline="0" dirty="0" smtClean="0"/>
              <a:t> soon followed.</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401625"/>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Discussion: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a country need in order to prepare for war?  Accept answers, which might include: soldiers, support from home front, technology (ask for specific examples), a cause, etc.</a:t>
            </a:r>
          </a:p>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61200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20522-9A6C-4F51-92EF-6DFDCFB5FE0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Ask students to identify:</a:t>
            </a:r>
          </a:p>
          <a:p>
            <a:r>
              <a:rPr lang="en-US" dirty="0" smtClean="0"/>
              <a:t>4 way race:</a:t>
            </a:r>
            <a:r>
              <a:rPr lang="en-US" baseline="0" dirty="0" smtClean="0"/>
              <a:t>  Abraham Lincoln – Republican  /  Stephen Douglas – Northern Democrat / John Breckenridge – Southern Democrat / John Bell – Union Party</a:t>
            </a:r>
          </a:p>
          <a:p>
            <a:endParaRPr lang="en-US" baseline="0" dirty="0" smtClean="0"/>
          </a:p>
          <a:p>
            <a:r>
              <a:rPr lang="en-US" baseline="0" dirty="0" smtClean="0"/>
              <a:t>Interpret the cartoon with students, discussing the splitting of the nation into four.</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r>
              <a:rPr lang="en-US" dirty="0" smtClean="0"/>
              <a:t>Discuss</a:t>
            </a:r>
            <a:r>
              <a:rPr lang="en-US" baseline="0" dirty="0" smtClean="0"/>
              <a:t> popular vote and electoral vote.</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 it the decision that all Americans</a:t>
            </a:r>
            <a:r>
              <a:rPr lang="en-US" baseline="0" dirty="0" smtClean="0"/>
              <a:t> were happy with?</a:t>
            </a:r>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r>
              <a:rPr lang="en-US" dirty="0" smtClean="0"/>
              <a:t>Was it the decision that all Americans</a:t>
            </a:r>
            <a:r>
              <a:rPr lang="en-US" baseline="0" dirty="0" smtClean="0"/>
              <a:t> were happy with?</a:t>
            </a:r>
          </a:p>
          <a:p>
            <a:endParaRPr lang="en-US" b="1" dirty="0" smtClean="0"/>
          </a:p>
          <a:p>
            <a:r>
              <a:rPr lang="en-US" b="1" dirty="0" smtClean="0"/>
              <a:t>Notes:</a:t>
            </a:r>
            <a:r>
              <a:rPr lang="en-US" dirty="0" smtClean="0"/>
              <a:t/>
            </a:r>
            <a:br>
              <a:rPr lang="en-US" dirty="0" smtClean="0"/>
            </a:br>
            <a:r>
              <a:rPr lang="en-US" dirty="0" smtClean="0"/>
              <a:t>The movement of several Southern states toward secession in early 1861 is portrayed as a doomed enterprise. The artist shows Florida, Alabama, Mississippi, and Louisiana, all represented by men riding donkeys, following the lead of South Carolina toward a cliff. South Carolina, who rides a pig, pursues a butterfly "Secession Humbug." A sixth man, Georgia, rides down an inclined path rather than follow the group, confessing, "We have some doubts about "the end" of that road and think it expedient to deviate a little." South Carolina, reaching for the butterfly, says, "We go the whole hog.--Old Hickory is dead, and now we'll have it." His reference to Andrew Jackson ("Old Hickory") is in keeping with the anti-Democratic line of the cartoon. The work is in fact based on an 1837 satire criticizing </a:t>
            </a:r>
            <a:r>
              <a:rPr lang="en-US" dirty="0" err="1" smtClean="0"/>
              <a:t>Jacksonian</a:t>
            </a:r>
            <a:r>
              <a:rPr lang="en-US" dirty="0" smtClean="0"/>
              <a:t> fiscal policy and its </a:t>
            </a:r>
            <a:r>
              <a:rPr lang="en-US" dirty="0" err="1" smtClean="0"/>
              <a:t>bullionist</a:t>
            </a:r>
            <a:r>
              <a:rPr lang="en-US" dirty="0" smtClean="0"/>
              <a:t> pursuit of the "Gold Humbug." (See "Fifty Cents. Shin Plaster," no. 1837-11.) </a:t>
            </a:r>
          </a:p>
          <a:p>
            <a:r>
              <a:rPr lang="en-US" dirty="0" smtClean="0"/>
              <a:t>Florida, immediately behind South Carolina, cries, "Go it Carolina! we are the boys to "wreck" the Union." Next follows Alabama, who declares, "We go it blind, {grave}Cotton is King!'" Mississippi says, "Down with the Union! </a:t>
            </a:r>
            <a:r>
              <a:rPr lang="en-US" dirty="0" err="1" smtClean="0"/>
              <a:t>Missippi</a:t>
            </a:r>
            <a:r>
              <a:rPr lang="en-US" dirty="0" smtClean="0"/>
              <a:t> "repudiates her bonds."" Last is Louisiana, who says, "Go it boys! We'll soon taste the "sweets" of secession," alluding to the state's domination of the sugar trade. </a:t>
            </a:r>
          </a:p>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Discussion:</a:t>
            </a:r>
          </a:p>
          <a:p>
            <a:r>
              <a:rPr lang="en-US" sz="1200" kern="1200" dirty="0" smtClean="0">
                <a:solidFill>
                  <a:schemeClr val="tx1"/>
                </a:solidFill>
                <a:latin typeface="+mn-lt"/>
                <a:ea typeface="+mn-ea"/>
                <a:cs typeface="+mn-cs"/>
              </a:rPr>
              <a:t>What is</a:t>
            </a:r>
            <a:r>
              <a:rPr lang="en-US" sz="1200" kern="1200" baseline="0" dirty="0" smtClean="0">
                <a:solidFill>
                  <a:schemeClr val="tx1"/>
                </a:solidFill>
                <a:latin typeface="+mn-lt"/>
                <a:ea typeface="+mn-ea"/>
                <a:cs typeface="+mn-cs"/>
              </a:rPr>
              <a:t> the tone of this speech?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does the speech reflect the events of the past decade?</a:t>
            </a:r>
          </a:p>
          <a:p>
            <a:r>
              <a:rPr lang="en-US" sz="1200" kern="1200" dirty="0" smtClean="0">
                <a:solidFill>
                  <a:schemeClr val="tx1"/>
                </a:solidFill>
                <a:latin typeface="+mn-lt"/>
                <a:ea typeface="+mn-ea"/>
                <a:cs typeface="+mn-cs"/>
              </a:rPr>
              <a:t>What does he state are the intentions of his government?</a:t>
            </a:r>
          </a:p>
          <a:p>
            <a:r>
              <a:rPr lang="en-US" sz="1200" kern="1200" dirty="0" smtClean="0">
                <a:solidFill>
                  <a:schemeClr val="tx1"/>
                </a:solidFill>
                <a:latin typeface="+mn-lt"/>
                <a:ea typeface="+mn-ea"/>
                <a:cs typeface="+mn-cs"/>
              </a:rPr>
              <a:t>What is he hoping for?</a:t>
            </a:r>
          </a:p>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Discussion:</a:t>
            </a:r>
          </a:p>
          <a:p>
            <a:r>
              <a:rPr lang="en-US" sz="1200" kern="1200" dirty="0" smtClean="0">
                <a:solidFill>
                  <a:schemeClr val="tx1"/>
                </a:solidFill>
                <a:latin typeface="+mn-lt"/>
                <a:ea typeface="+mn-ea"/>
                <a:cs typeface="+mn-cs"/>
              </a:rPr>
              <a:t>What is</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person concerned about? Do they believe Lincoln’s promises? Why or why not?</a:t>
            </a:r>
          </a:p>
        </p:txBody>
      </p:sp>
      <p:sp>
        <p:nvSpPr>
          <p:cNvPr id="4" name="Slide Number Placeholder 3"/>
          <p:cNvSpPr>
            <a:spLocks noGrp="1"/>
          </p:cNvSpPr>
          <p:nvPr>
            <p:ph type="sldNum" sz="quarter" idx="10"/>
          </p:nvPr>
        </p:nvSpPr>
        <p:spPr/>
        <p:txBody>
          <a:bodyPr/>
          <a:lstStyle/>
          <a:p>
            <a:fld id="{03C9E16B-F451-4A88-B247-7D615F7E67E8}"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61633FE-A296-4169-81E8-1F972F4264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61633FE-A296-4169-81E8-1F972F4264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a:t>
            </a:r>
            <a:r>
              <a:rPr lang="en-US" dirty="0" smtClean="0">
                <a:solidFill>
                  <a:schemeClr val="bg1"/>
                </a:solidFill>
              </a:rPr>
              <a:t> </a:t>
            </a:r>
            <a:br>
              <a:rPr lang="en-US" dirty="0" smtClean="0">
                <a:solidFill>
                  <a:schemeClr val="bg1"/>
                </a:solidFill>
              </a:rPr>
            </a:br>
            <a:r>
              <a:rPr lang="en-US" dirty="0" smtClean="0">
                <a:solidFill>
                  <a:schemeClr val="bg1"/>
                </a:solidFill>
              </a:rPr>
              <a:t>Goes to </a:t>
            </a:r>
            <a:r>
              <a:rPr lang="en-US" dirty="0" smtClean="0">
                <a:solidFill>
                  <a:schemeClr val="bg1"/>
                </a:solidFill>
              </a:rPr>
              <a:t>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21603" y="1447800"/>
            <a:ext cx="7300794" cy="4683921"/>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125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Title 1"/>
          <p:cNvSpPr txBox="1">
            <a:spLocks/>
          </p:cNvSpPr>
          <p:nvPr/>
        </p:nvSpPr>
        <p:spPr>
          <a:xfrm>
            <a:off x="0" y="380999"/>
            <a:ext cx="9144000" cy="773113"/>
          </a:xfrm>
          <a:prstGeom prst="rect">
            <a:avLst/>
          </a:prstGeom>
        </p:spPr>
        <p:txBody>
          <a:bodyPr>
            <a:noAutofit/>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p>
          <a:p>
            <a:r>
              <a:rPr lang="en-US" sz="2500" dirty="0" smtClean="0">
                <a:solidFill>
                  <a:schemeClr val="tx1"/>
                </a:solidFill>
                <a:latin typeface="+mj-lt"/>
              </a:rPr>
              <a:t>March 4, 1861</a:t>
            </a:r>
            <a:endParaRPr lang="en-US" sz="2500" dirty="0">
              <a:solidFill>
                <a:schemeClr val="tx1"/>
              </a:solidFill>
              <a:latin typeface="+mj-lt"/>
            </a:endParaRPr>
          </a:p>
        </p:txBody>
      </p:sp>
      <p:sp>
        <p:nvSpPr>
          <p:cNvPr id="3" name="Content Placeholder 2"/>
          <p:cNvSpPr>
            <a:spLocks noGrp="1"/>
          </p:cNvSpPr>
          <p:nvPr>
            <p:ph idx="1"/>
          </p:nvPr>
        </p:nvSpPr>
        <p:spPr>
          <a:xfrm>
            <a:off x="457200" y="1905000"/>
            <a:ext cx="8229600" cy="4205880"/>
          </a:xfrm>
        </p:spPr>
        <p:txBody>
          <a:bodyPr/>
          <a:lstStyle/>
          <a:p>
            <a:pPr marL="0" indent="0">
              <a:buNone/>
            </a:pPr>
            <a:r>
              <a:rPr lang="en-US" sz="1800" dirty="0">
                <a:latin typeface="Georgia" pitchFamily="18" charset="0"/>
              </a:rPr>
              <a:t>“Apprehension seems to exist among the people of the Southern States that by the accession of a Republican Administration their property and their peace and personal security are to be endangered. There has never been any reasonable cause for such apprehension. Indeed, the most ample evidence to the contrary has all the while existed and been open to their inspection. …. I have no purpose, directly or indirectly, to interfere with the institution of slavery in the States where it exists. I believe I have no lawful right to do so, and I have no inclination to do so. </a:t>
            </a:r>
          </a:p>
          <a:p>
            <a:pPr marL="0" indent="0">
              <a:buNone/>
            </a:pPr>
            <a:r>
              <a:rPr lang="en-US" sz="1800" dirty="0">
                <a:latin typeface="Georgia" pitchFamily="18" charset="0"/>
              </a:rPr>
              <a:t>…there needs to be no bloodshed or violence, and there shall be none unless it be forced upon the national authority. The power confided to me will be used to hold, occupy, and possess the property and places belonging to the Government</a:t>
            </a:r>
            <a:r>
              <a:rPr lang="en-US" sz="1800" dirty="0" smtClean="0">
                <a:latin typeface="Georgia" pitchFamily="18" charset="0"/>
              </a:rPr>
              <a:t>…..</a:t>
            </a:r>
            <a:endParaRPr lang="en-US" sz="1800" dirty="0">
              <a:latin typeface="Georgia" pitchFamily="18" charset="0"/>
            </a:endParaRPr>
          </a:p>
          <a:p>
            <a:pPr marL="0" indent="0">
              <a:buNone/>
            </a:pPr>
            <a:r>
              <a:rPr lang="en-US" sz="1800" dirty="0">
                <a:latin typeface="Georgia" pitchFamily="18" charset="0"/>
              </a:rPr>
              <a:t>We are not enemies, but friends. We must not be enemies. Though </a:t>
            </a:r>
            <a:r>
              <a:rPr lang="en-US" sz="1800" dirty="0" smtClean="0">
                <a:latin typeface="Georgia" pitchFamily="18" charset="0"/>
              </a:rPr>
              <a:t>passion may </a:t>
            </a:r>
            <a:r>
              <a:rPr lang="en-US" sz="1800" dirty="0">
                <a:latin typeface="Georgia" pitchFamily="18" charset="0"/>
              </a:rPr>
              <a:t>have strained it must not break our bonds of affection….</a:t>
            </a:r>
          </a:p>
          <a:p>
            <a:pPr marL="0" indent="0">
              <a:buNone/>
            </a:pP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376092"/>
                </a:solidFill>
              </a:rPr>
              <a:t>Lincoln’s First Inaugural Address</a:t>
            </a:r>
            <a:r>
              <a:rPr lang="en-US" sz="4000" dirty="0" smtClean="0">
                <a:solidFill>
                  <a:srgbClr val="4D4D4D"/>
                </a:solidFill>
              </a:rPr>
              <a:t/>
            </a:r>
            <a:br>
              <a:rPr lang="en-US" sz="4000" dirty="0" smtClean="0">
                <a:solidFill>
                  <a:srgbClr val="4D4D4D"/>
                </a:solidFill>
              </a:rPr>
            </a:br>
            <a:r>
              <a:rPr lang="en-US" sz="2800" dirty="0" smtClean="0">
                <a:solidFill>
                  <a:schemeClr val="tx1"/>
                </a:solidFill>
                <a:latin typeface="+mj-lt"/>
              </a:rPr>
              <a:t>The Public Reacts</a:t>
            </a:r>
            <a:endParaRPr lang="en-US" sz="4000" dirty="0">
              <a:solidFill>
                <a:srgbClr val="4D4D4D"/>
              </a:solidFill>
            </a:endParaRPr>
          </a:p>
        </p:txBody>
      </p:sp>
      <p:sp>
        <p:nvSpPr>
          <p:cNvPr id="8" name="Content Placeholder 7"/>
          <p:cNvSpPr>
            <a:spLocks noGrp="1"/>
          </p:cNvSpPr>
          <p:nvPr>
            <p:ph idx="1"/>
          </p:nvPr>
        </p:nvSpPr>
        <p:spPr>
          <a:xfrm>
            <a:off x="457200" y="1752600"/>
            <a:ext cx="8229600" cy="4205880"/>
          </a:xfrm>
        </p:spPr>
        <p:txBody>
          <a:bodyPr/>
          <a:lstStyle/>
          <a:p>
            <a:pPr marL="0" indent="0">
              <a:buNone/>
            </a:pPr>
            <a:r>
              <a:rPr lang="en-US" sz="2200" dirty="0">
                <a:solidFill>
                  <a:schemeClr val="tx1"/>
                </a:solidFill>
                <a:latin typeface="Georgia" pitchFamily="18" charset="0"/>
                <a:ea typeface="Times New Roman" pitchFamily="18" charset="0"/>
              </a:rPr>
              <a:t>“For myself, I am free to declare that </a:t>
            </a:r>
            <a:r>
              <a:rPr lang="en-US" sz="2200" b="1" dirty="0">
                <a:solidFill>
                  <a:srgbClr val="376092"/>
                </a:solidFill>
                <a:latin typeface="Georgia" pitchFamily="18" charset="0"/>
                <a:ea typeface="Times New Roman" pitchFamily="18" charset="0"/>
              </a:rPr>
              <a:t>the election of LINCOLN (about which I entertain no doubt) ought to be regarded as an act of determined hostility; </a:t>
            </a:r>
            <a:r>
              <a:rPr lang="en-US" sz="2200" dirty="0">
                <a:solidFill>
                  <a:schemeClr val="tx1"/>
                </a:solidFill>
                <a:latin typeface="Georgia" pitchFamily="18" charset="0"/>
                <a:ea typeface="Times New Roman" pitchFamily="18" charset="0"/>
              </a:rPr>
              <a:t>and I regard it, also, as immediately threatening the peace and safety of the South. As such, we should not wait till we experience the first or least of its pernicious consequences; but, foreseeing them, put ourselves at once in the attitude of independence, and thus escape or be prepared to defend ourselves against them. It may be that conflict and bloodshed will ensue.” </a:t>
            </a:r>
            <a:endParaRPr lang="en-US" sz="2200" dirty="0" smtClean="0">
              <a:solidFill>
                <a:schemeClr val="tx1"/>
              </a:solidFill>
              <a:latin typeface="Georgia" pitchFamily="18" charset="0"/>
              <a:ea typeface="Times New Roman" pitchFamily="18" charset="0"/>
            </a:endParaRPr>
          </a:p>
          <a:p>
            <a:pPr marL="0" indent="0">
              <a:buNone/>
            </a:pPr>
            <a:endParaRPr lang="en-US" sz="1400" dirty="0" smtClean="0"/>
          </a:p>
          <a:p>
            <a:pPr marL="0" indent="0" algn="r">
              <a:buNone/>
            </a:pPr>
            <a:r>
              <a:rPr lang="en-US" sz="1800" dirty="0" err="1" smtClean="0">
                <a:solidFill>
                  <a:srgbClr val="376092"/>
                </a:solidFill>
                <a:latin typeface="+mj-lt"/>
              </a:rPr>
              <a:t>F.D.Richardson</a:t>
            </a:r>
            <a:r>
              <a:rPr lang="en-US" sz="1800" dirty="0">
                <a:solidFill>
                  <a:srgbClr val="376092"/>
                </a:solidFill>
                <a:latin typeface="+mj-lt"/>
              </a:rPr>
              <a:t>,  Esq. of South </a:t>
            </a:r>
            <a:r>
              <a:rPr lang="en-US" sz="1800" dirty="0" smtClean="0">
                <a:solidFill>
                  <a:srgbClr val="376092"/>
                </a:solidFill>
                <a:latin typeface="+mj-lt"/>
              </a:rPr>
              <a:t>Carolina</a:t>
            </a:r>
            <a:endParaRPr lang="en-US" sz="1800" dirty="0">
              <a:solidFill>
                <a:srgbClr val="376092"/>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65000"/>
                    <a:lumOff val="35000"/>
                  </a:schemeClr>
                </a:solidFill>
              </a:rPr>
              <a:t>Lincoln’s First Inaugural Address</a:t>
            </a:r>
            <a:r>
              <a:rPr lang="en-US" sz="4000" dirty="0" smtClean="0">
                <a:solidFill>
                  <a:srgbClr val="4D4D4D"/>
                </a:solidFill>
              </a:rPr>
              <a:t/>
            </a:r>
            <a:br>
              <a:rPr lang="en-US" sz="4000" dirty="0" smtClean="0">
                <a:solidFill>
                  <a:srgbClr val="4D4D4D"/>
                </a:solidFill>
              </a:rPr>
            </a:br>
            <a:r>
              <a:rPr lang="en-US" sz="2800" dirty="0" smtClean="0">
                <a:solidFill>
                  <a:schemeClr val="tx1"/>
                </a:solidFill>
                <a:latin typeface="+mj-lt"/>
              </a:rPr>
              <a:t>The Public Reacts</a:t>
            </a:r>
            <a:endParaRPr lang="en-US" sz="2800" dirty="0">
              <a:latin typeface="+mj-lt"/>
            </a:endParaRPr>
          </a:p>
        </p:txBody>
      </p:sp>
      <p:sp>
        <p:nvSpPr>
          <p:cNvPr id="3" name="Content Placeholder 2"/>
          <p:cNvSpPr>
            <a:spLocks noGrp="1"/>
          </p:cNvSpPr>
          <p:nvPr>
            <p:ph idx="1"/>
          </p:nvPr>
        </p:nvSpPr>
        <p:spPr>
          <a:xfrm>
            <a:off x="457200" y="1676400"/>
            <a:ext cx="8229600" cy="4205880"/>
          </a:xfrm>
        </p:spPr>
        <p:txBody>
          <a:bodyPr/>
          <a:lstStyle/>
          <a:p>
            <a:pPr marL="0" indent="0">
              <a:buNone/>
            </a:pPr>
            <a:r>
              <a:rPr lang="en-US" sz="2200" dirty="0"/>
              <a:t>“Col. ORR calls Mr. K.'s attention to the results of </a:t>
            </a:r>
            <a:r>
              <a:rPr lang="en-US" sz="2200" b="1" dirty="0">
                <a:solidFill>
                  <a:srgbClr val="376092"/>
                </a:solidFill>
              </a:rPr>
              <a:t>the teachings of Black Republicanism, as developed in resistance to the Fugitive Slave Law, the inveigling of slaves, the raid of JOHN BROWN, and the recent insurrectionary movements in Texas, </a:t>
            </a:r>
            <a:r>
              <a:rPr lang="en-US" sz="2200" dirty="0"/>
              <a:t>and asks -- can it be prudent, safe or manly, to submit to the domination of a party whose declared purpose is to destroy us and subvert our whole social and industrial policy</a:t>
            </a:r>
            <a:r>
              <a:rPr lang="en-US" sz="2200" dirty="0" smtClean="0"/>
              <a:t>?” </a:t>
            </a:r>
          </a:p>
          <a:p>
            <a:pPr marL="0" indent="0">
              <a:buNone/>
            </a:pPr>
            <a:endParaRPr lang="en-US" sz="1400" dirty="0" smtClean="0"/>
          </a:p>
          <a:p>
            <a:pPr marL="0" indent="0" algn="r">
              <a:buNone/>
            </a:pPr>
            <a:r>
              <a:rPr lang="en-US" sz="1800" dirty="0" err="1" smtClean="0">
                <a:solidFill>
                  <a:srgbClr val="376092"/>
                </a:solidFill>
                <a:latin typeface="+mj-lt"/>
              </a:rPr>
              <a:t>F.D.Richardson</a:t>
            </a:r>
            <a:r>
              <a:rPr lang="en-US" sz="1800" dirty="0">
                <a:solidFill>
                  <a:srgbClr val="376092"/>
                </a:solidFill>
                <a:latin typeface="+mj-lt"/>
              </a:rPr>
              <a:t>,  Esq. of South </a:t>
            </a:r>
            <a:r>
              <a:rPr lang="en-US" sz="1800" dirty="0" smtClean="0">
                <a:solidFill>
                  <a:srgbClr val="376092"/>
                </a:solidFill>
                <a:latin typeface="+mj-lt"/>
              </a:rPr>
              <a:t>Carolina</a:t>
            </a:r>
            <a:endParaRPr lang="en-US" sz="1800" dirty="0">
              <a:solidFill>
                <a:srgbClr val="376092"/>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lumMod val="65000"/>
                    <a:lumOff val="35000"/>
                  </a:schemeClr>
                </a:solidFill>
              </a:rPr>
              <a:t>Lincoln’s First Inaugural Address</a:t>
            </a:r>
            <a:r>
              <a:rPr lang="en-US" dirty="0">
                <a:solidFill>
                  <a:srgbClr val="4D4D4D"/>
                </a:solidFill>
              </a:rPr>
              <a:t/>
            </a:r>
            <a:br>
              <a:rPr lang="en-US" dirty="0">
                <a:solidFill>
                  <a:srgbClr val="4D4D4D"/>
                </a:solidFill>
              </a:rPr>
            </a:br>
            <a:r>
              <a:rPr lang="en-US" sz="2800" dirty="0">
                <a:solidFill>
                  <a:schemeClr val="tx1"/>
                </a:solidFill>
                <a:latin typeface="+mj-lt"/>
              </a:rPr>
              <a:t>The Public Reacts</a:t>
            </a:r>
            <a:endParaRPr lang="en-US" sz="2800" dirty="0">
              <a:latin typeface="+mj-lt"/>
            </a:endParaRPr>
          </a:p>
        </p:txBody>
      </p:sp>
      <p:sp>
        <p:nvSpPr>
          <p:cNvPr id="3" name="Content Placeholder 2"/>
          <p:cNvSpPr>
            <a:spLocks noGrp="1"/>
          </p:cNvSpPr>
          <p:nvPr>
            <p:ph idx="1"/>
          </p:nvPr>
        </p:nvSpPr>
        <p:spPr/>
        <p:txBody>
          <a:bodyPr/>
          <a:lstStyle/>
          <a:p>
            <a:pPr marL="0" lvl="0" indent="0" defTabSz="914400">
              <a:spcBef>
                <a:spcPct val="0"/>
              </a:spcBef>
              <a:buNone/>
            </a:pPr>
            <a:r>
              <a:rPr lang="en-US" sz="2200" dirty="0">
                <a:ea typeface="Times New Roman" pitchFamily="18" charset="0"/>
              </a:rPr>
              <a:t>“The whole message receives almost universal commendation from the Union men, and censure and repudiation from the Secessionists</a:t>
            </a:r>
            <a:r>
              <a:rPr lang="en-US" sz="2200" b="1" dirty="0">
                <a:solidFill>
                  <a:srgbClr val="376092"/>
                </a:solidFill>
                <a:ea typeface="Times New Roman" pitchFamily="18" charset="0"/>
              </a:rPr>
              <a:t>. </a:t>
            </a:r>
            <a:r>
              <a:rPr lang="en-US" sz="2200" b="1" i="1" dirty="0">
                <a:solidFill>
                  <a:srgbClr val="376092"/>
                </a:solidFill>
                <a:ea typeface="Times New Roman" pitchFamily="18" charset="0"/>
              </a:rPr>
              <a:t>The latter regard the declaration of the intention to defend and hold the Federal property as a declaration of war and</a:t>
            </a:r>
            <a:r>
              <a:rPr lang="en-US" sz="2200" b="1" i="1" dirty="0" smtClean="0">
                <a:solidFill>
                  <a:srgbClr val="376092"/>
                </a:solidFill>
                <a:ea typeface="Times New Roman" pitchFamily="18" charset="0"/>
              </a:rPr>
              <a:t> coercion</a:t>
            </a:r>
            <a:r>
              <a:rPr lang="en-US" sz="2200" b="1" i="1" dirty="0">
                <a:solidFill>
                  <a:srgbClr val="376092"/>
                </a:solidFill>
                <a:ea typeface="Times New Roman" pitchFamily="18" charset="0"/>
              </a:rPr>
              <a:t>.</a:t>
            </a:r>
          </a:p>
          <a:p>
            <a:pPr marL="0" lvl="0" indent="0" defTabSz="914400">
              <a:spcBef>
                <a:spcPct val="0"/>
              </a:spcBef>
              <a:buNone/>
            </a:pPr>
            <a:endParaRPr lang="en-US" sz="2200" dirty="0"/>
          </a:p>
          <a:p>
            <a:pPr marL="0" lvl="0" indent="0" defTabSz="914400" eaLnBrk="0" hangingPunct="0">
              <a:spcBef>
                <a:spcPct val="0"/>
              </a:spcBef>
              <a:buNone/>
            </a:pPr>
            <a:r>
              <a:rPr lang="en-US" sz="2200" dirty="0">
                <a:ea typeface="Times New Roman" pitchFamily="18" charset="0"/>
              </a:rPr>
              <a:t>Prominent gentlemen in Charleston sent advices here to-day to the effect that the Star of the West, or any other vessel, attempting to reach Fort Sumter, or enter the harbor under the American flag, would be fired upon by the batteries and troops.”</a:t>
            </a:r>
          </a:p>
          <a:p>
            <a:pPr marL="0" lvl="0" indent="0" defTabSz="914400" eaLnBrk="0" hangingPunct="0">
              <a:spcBef>
                <a:spcPct val="0"/>
              </a:spcBef>
              <a:buNone/>
            </a:pPr>
            <a:endParaRPr lang="en-US" sz="1400" dirty="0" smtClean="0">
              <a:ea typeface="Times New Roman" pitchFamily="18" charset="0"/>
            </a:endParaRPr>
          </a:p>
          <a:p>
            <a:pPr marL="0" lvl="0" indent="0" algn="r" defTabSz="914400" eaLnBrk="0" hangingPunct="0">
              <a:spcBef>
                <a:spcPct val="0"/>
              </a:spcBef>
              <a:buNone/>
            </a:pPr>
            <a:r>
              <a:rPr lang="en-US" sz="1800" dirty="0" smtClean="0">
                <a:solidFill>
                  <a:srgbClr val="376092"/>
                </a:solidFill>
                <a:latin typeface="+mj-lt"/>
                <a:ea typeface="Times New Roman" pitchFamily="18" charset="0"/>
              </a:rPr>
              <a:t>Our </a:t>
            </a:r>
            <a:r>
              <a:rPr lang="en-US" sz="1800" dirty="0">
                <a:solidFill>
                  <a:srgbClr val="376092"/>
                </a:solidFill>
                <a:latin typeface="+mj-lt"/>
                <a:ea typeface="Times New Roman" pitchFamily="18" charset="0"/>
              </a:rPr>
              <a:t>Washington Dispatches, Wednesday, Jan. 9 New York Times </a:t>
            </a:r>
            <a:endParaRPr lang="en-US" sz="1800" dirty="0">
              <a:solidFill>
                <a:srgbClr val="376092"/>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19200" y="1828800"/>
            <a:ext cx="6114935" cy="42052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Fort Sumter</a:t>
            </a:r>
            <a:br>
              <a:rPr lang="en-US" sz="4000" dirty="0" smtClean="0">
                <a:solidFill>
                  <a:srgbClr val="4D4D4D"/>
                </a:solidFill>
              </a:rPr>
            </a:br>
            <a:r>
              <a:rPr lang="en-US" sz="2800" dirty="0" smtClean="0">
                <a:solidFill>
                  <a:schemeClr val="tx1"/>
                </a:solidFill>
                <a:latin typeface="+mj-lt"/>
              </a:rPr>
              <a:t>April 12-14, 1861</a:t>
            </a:r>
            <a:endParaRPr lang="en-US" sz="4000" dirty="0">
              <a:solidFill>
                <a:srgbClr val="4D4D4D"/>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65116" y="1752600"/>
            <a:ext cx="7813767" cy="420528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Fort </a:t>
            </a:r>
            <a:r>
              <a:rPr lang="en-US" sz="4000" dirty="0" smtClean="0">
                <a:solidFill>
                  <a:srgbClr val="4D4D4D"/>
                </a:solidFill>
              </a:rPr>
              <a:t>Sumter</a:t>
            </a:r>
            <a:r>
              <a:rPr lang="en-US" sz="6000" dirty="0">
                <a:solidFill>
                  <a:srgbClr val="4D4D4D"/>
                </a:solidFill>
              </a:rPr>
              <a:t/>
            </a:r>
            <a:br>
              <a:rPr lang="en-US" sz="6000" dirty="0">
                <a:solidFill>
                  <a:srgbClr val="4D4D4D"/>
                </a:solidFill>
              </a:rPr>
            </a:br>
            <a:r>
              <a:rPr lang="en-US" sz="2800" dirty="0">
                <a:solidFill>
                  <a:schemeClr val="tx1"/>
                </a:solidFill>
                <a:latin typeface="+mj-lt"/>
              </a:rPr>
              <a:t>April 12-14, 1861</a:t>
            </a:r>
            <a:endParaRPr lang="en-US" sz="2800" dirty="0">
              <a:latin typeface="+mj-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981200" y="1905000"/>
            <a:ext cx="5181600" cy="400261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lumMod val="65000"/>
                    <a:lumOff val="35000"/>
                  </a:schemeClr>
                </a:solidFill>
              </a:rPr>
              <a:t>Fort Sumter</a:t>
            </a:r>
            <a:r>
              <a:rPr lang="en-US" sz="8800" dirty="0">
                <a:solidFill>
                  <a:srgbClr val="4D4D4D"/>
                </a:solidFill>
              </a:rPr>
              <a:t/>
            </a:r>
            <a:br>
              <a:rPr lang="en-US" sz="8800" dirty="0">
                <a:solidFill>
                  <a:srgbClr val="4D4D4D"/>
                </a:solidFill>
              </a:rPr>
            </a:br>
            <a:r>
              <a:rPr lang="en-US" sz="2800" dirty="0">
                <a:solidFill>
                  <a:schemeClr val="tx1"/>
                </a:solidFill>
                <a:latin typeface="+mj-lt"/>
              </a:rPr>
              <a:t>April 12-14, 1861</a:t>
            </a:r>
            <a:endParaRPr lang="en-US" sz="2800" dirty="0">
              <a:latin typeface="+mj-lt"/>
            </a:endParaRPr>
          </a:p>
        </p:txBody>
      </p:sp>
      <p:sp>
        <p:nvSpPr>
          <p:cNvPr id="3" name="Content Placeholder 2"/>
          <p:cNvSpPr>
            <a:spLocks noGrp="1"/>
          </p:cNvSpPr>
          <p:nvPr>
            <p:ph sz="half" idx="1"/>
          </p:nvPr>
        </p:nvSpPr>
        <p:spPr/>
        <p:txBody>
          <a:bodyPr/>
          <a:lstStyle/>
          <a:p>
            <a:pPr marL="0" indent="0">
              <a:buNone/>
            </a:pPr>
            <a:r>
              <a:rPr lang="en-US" sz="2200" dirty="0"/>
              <a:t>“…there needs to be no bloodshed or violence, and there shall be none </a:t>
            </a:r>
            <a:r>
              <a:rPr lang="en-US" sz="2200" dirty="0">
                <a:solidFill>
                  <a:srgbClr val="376092"/>
                </a:solidFill>
              </a:rPr>
              <a:t>unless it be forced upon the national authority.</a:t>
            </a:r>
            <a:r>
              <a:rPr lang="en-US" sz="2200" dirty="0"/>
              <a:t>”  </a:t>
            </a:r>
            <a:endParaRPr lang="en-US" sz="2200" dirty="0" smtClean="0"/>
          </a:p>
          <a:p>
            <a:pPr marL="0" indent="0" algn="r">
              <a:buNone/>
            </a:pPr>
            <a:r>
              <a:rPr lang="en-US" sz="1800" dirty="0" smtClean="0">
                <a:solidFill>
                  <a:srgbClr val="376092"/>
                </a:solidFill>
                <a:latin typeface="+mj-lt"/>
              </a:rPr>
              <a:t>Lincoln’s </a:t>
            </a:r>
            <a:r>
              <a:rPr lang="en-US" sz="1800" dirty="0">
                <a:solidFill>
                  <a:srgbClr val="376092"/>
                </a:solidFill>
                <a:latin typeface="+mj-lt"/>
              </a:rPr>
              <a:t>First Inaugural </a:t>
            </a:r>
            <a:r>
              <a:rPr lang="en-US" sz="1800" dirty="0" smtClean="0">
                <a:solidFill>
                  <a:srgbClr val="376092"/>
                </a:solidFill>
                <a:latin typeface="+mj-lt"/>
              </a:rPr>
              <a:t>Speech</a:t>
            </a:r>
          </a:p>
          <a:p>
            <a:pPr marL="0" indent="0">
              <a:buNone/>
            </a:pPr>
            <a:endParaRPr lang="en-US" sz="1600" dirty="0"/>
          </a:p>
          <a:p>
            <a:pPr marL="0" indent="0">
              <a:buNone/>
            </a:pPr>
            <a:r>
              <a:rPr lang="en-US" sz="2200" dirty="0"/>
              <a:t>“I accept the terms of evacuation…” </a:t>
            </a:r>
          </a:p>
          <a:p>
            <a:pPr marL="0" indent="0" algn="r">
              <a:buNone/>
            </a:pPr>
            <a:r>
              <a:rPr lang="en-US" sz="1800" dirty="0">
                <a:solidFill>
                  <a:srgbClr val="376092"/>
                </a:solidFill>
                <a:latin typeface="+mj-lt"/>
              </a:rPr>
              <a:t>Robert Anderson,</a:t>
            </a:r>
            <a:r>
              <a:rPr lang="en-US" sz="1800" dirty="0" smtClean="0">
                <a:solidFill>
                  <a:srgbClr val="376092"/>
                </a:solidFill>
                <a:latin typeface="+mj-lt"/>
              </a:rPr>
              <a:t> </a:t>
            </a:r>
            <a:br>
              <a:rPr lang="en-US" sz="1800" dirty="0" smtClean="0">
                <a:solidFill>
                  <a:srgbClr val="376092"/>
                </a:solidFill>
                <a:latin typeface="+mj-lt"/>
              </a:rPr>
            </a:br>
            <a:r>
              <a:rPr lang="en-US" sz="1800" dirty="0" smtClean="0">
                <a:solidFill>
                  <a:srgbClr val="376092"/>
                </a:solidFill>
                <a:latin typeface="+mj-lt"/>
              </a:rPr>
              <a:t>Major </a:t>
            </a:r>
            <a:r>
              <a:rPr lang="en-US" sz="1800" dirty="0">
                <a:solidFill>
                  <a:srgbClr val="376092"/>
                </a:solidFill>
                <a:latin typeface="+mj-lt"/>
              </a:rPr>
              <a:t>First Artillery, Commanding</a:t>
            </a:r>
          </a:p>
          <a:p>
            <a:pPr marL="0" indent="0">
              <a:buNone/>
            </a:pPr>
            <a:endParaRPr lang="en-US" dirty="0"/>
          </a:p>
          <a:p>
            <a:pPr marL="0" indent="0">
              <a:buNone/>
            </a:pPr>
            <a:endParaRPr lang="en-US" dirty="0"/>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965758" y="1600200"/>
            <a:ext cx="3403483" cy="42322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lumMod val="65000"/>
                    <a:lumOff val="35000"/>
                  </a:schemeClr>
                </a:solidFill>
              </a:rPr>
              <a:t>Fort Sumter</a:t>
            </a:r>
            <a:r>
              <a:rPr lang="en-US" sz="9600" dirty="0">
                <a:solidFill>
                  <a:srgbClr val="4D4D4D"/>
                </a:solidFill>
              </a:rPr>
              <a:t/>
            </a:r>
            <a:br>
              <a:rPr lang="en-US" sz="9600" dirty="0">
                <a:solidFill>
                  <a:srgbClr val="4D4D4D"/>
                </a:solidFill>
              </a:rPr>
            </a:br>
            <a:r>
              <a:rPr lang="en-US" sz="2800" dirty="0">
                <a:solidFill>
                  <a:schemeClr val="tx1"/>
                </a:solidFill>
                <a:latin typeface="+mj-lt"/>
              </a:rPr>
              <a:t>April 12-14, 1861</a:t>
            </a:r>
            <a:endParaRPr lang="en-US" sz="2800" dirty="0">
              <a:latin typeface="+mj-lt"/>
            </a:endParaRPr>
          </a:p>
        </p:txBody>
      </p:sp>
      <p:sp>
        <p:nvSpPr>
          <p:cNvPr id="3" name="Content Placeholder 2"/>
          <p:cNvSpPr>
            <a:spLocks noGrp="1"/>
          </p:cNvSpPr>
          <p:nvPr>
            <p:ph sz="half" idx="1"/>
          </p:nvPr>
        </p:nvSpPr>
        <p:spPr/>
        <p:txBody>
          <a:bodyPr/>
          <a:lstStyle/>
          <a:p>
            <a:pPr marL="0" lvl="0" indent="0" defTabSz="914400">
              <a:spcBef>
                <a:spcPct val="0"/>
              </a:spcBef>
              <a:buNone/>
            </a:pPr>
            <a:r>
              <a:rPr lang="en-US" sz="2200" dirty="0" smtClean="0">
                <a:solidFill>
                  <a:srgbClr val="000000"/>
                </a:solidFill>
                <a:ea typeface="Times New Roman" pitchFamily="18" charset="0"/>
              </a:rPr>
              <a:t>“</a:t>
            </a:r>
            <a:r>
              <a:rPr lang="en-US" sz="2200" dirty="0">
                <a:solidFill>
                  <a:srgbClr val="000000"/>
                </a:solidFill>
                <a:ea typeface="Times New Roman" pitchFamily="18" charset="0"/>
              </a:rPr>
              <a:t>The demonstration in honor of the </a:t>
            </a:r>
            <a:r>
              <a:rPr lang="en-US" sz="2200" dirty="0">
                <a:ea typeface="Times New Roman" pitchFamily="18" charset="0"/>
              </a:rPr>
              <a:t>fall of Sumter</a:t>
            </a:r>
            <a:r>
              <a:rPr lang="en-US" sz="2200" dirty="0">
                <a:solidFill>
                  <a:srgbClr val="000000"/>
                </a:solidFill>
                <a:ea typeface="Times New Roman" pitchFamily="18" charset="0"/>
              </a:rPr>
              <a:t> continued till midnight. Illuminations, bonfires, and fire-works were the order of the evening. A party ascended the roof of the Capitol and hoisted the Southern flag on the flagstaff. It was subsequently removed by the guard</a:t>
            </a:r>
            <a:r>
              <a:rPr lang="en-US" sz="2200" dirty="0" smtClean="0">
                <a:solidFill>
                  <a:srgbClr val="000000"/>
                </a:solidFill>
                <a:ea typeface="Times New Roman" pitchFamily="18" charset="0"/>
              </a:rPr>
              <a:t>.</a:t>
            </a:r>
            <a:r>
              <a:rPr lang="en-US" sz="2200" dirty="0" smtClean="0">
                <a:solidFill>
                  <a:srgbClr val="000000"/>
                </a:solidFill>
                <a:ea typeface="Times New Roman" pitchFamily="18" charset="0"/>
              </a:rPr>
              <a:t>”</a:t>
            </a:r>
          </a:p>
          <a:p>
            <a:pPr marL="0" lvl="0" indent="0" defTabSz="914400">
              <a:spcBef>
                <a:spcPct val="0"/>
              </a:spcBef>
              <a:buNone/>
            </a:pPr>
            <a:endParaRPr lang="en-US" sz="2200" dirty="0" smtClean="0">
              <a:solidFill>
                <a:srgbClr val="000000"/>
              </a:solidFill>
              <a:latin typeface="Calibri" pitchFamily="34" charset="0"/>
              <a:ea typeface="Times New Roman" pitchFamily="18" charset="0"/>
              <a:cs typeface="Times New Roman" pitchFamily="18" charset="0"/>
            </a:endParaRPr>
          </a:p>
          <a:p>
            <a:pPr marL="0" lvl="0" indent="0" algn="r" defTabSz="914400">
              <a:spcBef>
                <a:spcPct val="0"/>
              </a:spcBef>
              <a:buNone/>
            </a:pPr>
            <a:r>
              <a:rPr lang="en-US" sz="1800" dirty="0" smtClean="0">
                <a:solidFill>
                  <a:srgbClr val="376092"/>
                </a:solidFill>
                <a:latin typeface="Calibri" pitchFamily="34" charset="0"/>
                <a:ea typeface="Times New Roman" pitchFamily="18" charset="0"/>
                <a:cs typeface="Times New Roman" pitchFamily="18" charset="0"/>
              </a:rPr>
              <a:t>A </a:t>
            </a:r>
            <a:r>
              <a:rPr lang="en-US" sz="1800" dirty="0" smtClean="0">
                <a:solidFill>
                  <a:srgbClr val="376092"/>
                </a:solidFill>
                <a:latin typeface="Calibri" pitchFamily="34" charset="0"/>
                <a:ea typeface="Times New Roman" pitchFamily="18" charset="0"/>
                <a:cs typeface="Times New Roman" pitchFamily="18" charset="0"/>
              </a:rPr>
              <a:t>Telegram From Richmond</a:t>
            </a:r>
            <a:r>
              <a:rPr lang="en-US" sz="1800" dirty="0">
                <a:solidFill>
                  <a:srgbClr val="376092"/>
                </a:solidFill>
                <a:latin typeface="Calibri" pitchFamily="34" charset="0"/>
                <a:ea typeface="Times New Roman" pitchFamily="18" charset="0"/>
                <a:cs typeface="Times New Roman" pitchFamily="18" charset="0"/>
              </a:rPr>
              <a:t>, April </a:t>
            </a:r>
            <a:r>
              <a:rPr lang="en-US" sz="1800" dirty="0" smtClean="0">
                <a:solidFill>
                  <a:srgbClr val="376092"/>
                </a:solidFill>
                <a:latin typeface="Calibri" pitchFamily="34" charset="0"/>
                <a:ea typeface="Times New Roman" pitchFamily="18" charset="0"/>
                <a:cs typeface="Times New Roman" pitchFamily="18" charset="0"/>
              </a:rPr>
              <a:t>14</a:t>
            </a:r>
            <a:endParaRPr lang="en-US" sz="1800" dirty="0">
              <a:solidFill>
                <a:srgbClr val="376092"/>
              </a:solidFill>
              <a:latin typeface="Calibri" pitchFamily="34" charset="0"/>
            </a:endParaRPr>
          </a:p>
          <a:p>
            <a:pPr marL="0" indent="0">
              <a:buNone/>
            </a:pPr>
            <a:endParaRPr lang="en-US" sz="22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48200" y="1805531"/>
            <a:ext cx="4038600" cy="38216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26" name="Diagram 1"/>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13087" r="-8" b="-21690"/>
          <a:stretch>
            <a:fillRect/>
          </a:stretch>
        </p:blipFill>
        <p:spPr bwMode="auto">
          <a:xfrm>
            <a:off x="152400" y="228600"/>
            <a:ext cx="8715375" cy="609600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393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44405" y="1600200"/>
            <a:ext cx="7055189" cy="4505121"/>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 June, 1861</a:t>
            </a:r>
            <a:endParaRPr lang="en-US" sz="2800" dirty="0">
              <a:solidFill>
                <a:srgbClr val="000000"/>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2564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Union Responds</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887206" y="1600200"/>
            <a:ext cx="3369587" cy="42052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Confederacy Responds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240384" y="2066480"/>
            <a:ext cx="2663232" cy="327272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1"/>
        </a:solidFill>
        <a:effectLst/>
      </p:bgPr>
    </p:bg>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Content Placeholder 5"/>
          <p:cNvSpPr>
            <a:spLocks noGrp="1"/>
          </p:cNvSpPr>
          <p:nvPr>
            <p:ph idx="1"/>
          </p:nvPr>
        </p:nvSpPr>
        <p:spPr/>
        <p:txBody>
          <a:bodyPr/>
          <a:lstStyle/>
          <a:p>
            <a:pPr marL="0" indent="0">
              <a:buNone/>
            </a:pPr>
            <a:r>
              <a:rPr lang="en-US" dirty="0">
                <a:solidFill>
                  <a:schemeClr val="bg1"/>
                </a:solidFill>
              </a:rPr>
              <a:t>“Our popular government has often been called an experiment.  Two points in it our people have already settled – the successful </a:t>
            </a:r>
            <a:r>
              <a:rPr lang="en-US" i="1" dirty="0">
                <a:solidFill>
                  <a:schemeClr val="bg1"/>
                </a:solidFill>
              </a:rPr>
              <a:t>establishing</a:t>
            </a:r>
            <a:r>
              <a:rPr lang="en-US" dirty="0">
                <a:solidFill>
                  <a:schemeClr val="bg1"/>
                </a:solidFill>
              </a:rPr>
              <a:t> and the successful </a:t>
            </a:r>
            <a:r>
              <a:rPr lang="en-US" i="1" dirty="0">
                <a:solidFill>
                  <a:schemeClr val="bg1"/>
                </a:solidFill>
              </a:rPr>
              <a:t>administering.  </a:t>
            </a:r>
            <a:r>
              <a:rPr lang="en-US" dirty="0">
                <a:solidFill>
                  <a:schemeClr val="bg1"/>
                </a:solidFill>
              </a:rPr>
              <a:t>One still remains: its successful maintenance against a formidable internal attempt to overthrow it.” </a:t>
            </a:r>
            <a:r>
              <a:rPr lang="en-US" sz="1800" dirty="0">
                <a:solidFill>
                  <a:schemeClr val="bg1"/>
                </a:solidFill>
                <a:latin typeface="+mj-lt"/>
              </a:rPr>
              <a:t>Abraham Lincoln</a:t>
            </a:r>
            <a:endParaRPr lang="en-US" sz="1800" i="1" dirty="0">
              <a:solidFill>
                <a:schemeClr val="bg1"/>
              </a:solidFill>
              <a:latin typeface="+mj-lt"/>
            </a:endParaRPr>
          </a:p>
          <a:p>
            <a:pPr marL="0" indent="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scene3d>
            <a:camera prst="orthographicFront"/>
            <a:lightRig rig="threePt" dir="t"/>
          </a:scene3d>
          <a:sp3d>
            <a:bevelT/>
          </a:sp3d>
        </p:spPr>
        <p:txBody>
          <a:bodyPr>
            <a:normAutofit/>
          </a:bodyPr>
          <a:lstStyle/>
          <a:p>
            <a:r>
              <a:rPr lang="en-US" sz="4000" dirty="0" smtClean="0">
                <a:solidFill>
                  <a:srgbClr val="4D4D4D"/>
                </a:solidFill>
              </a:rPr>
              <a:t>1860 Election</a:t>
            </a:r>
            <a:endParaRPr lang="en-US" sz="4000" dirty="0">
              <a:solidFill>
                <a:srgbClr val="4D4D4D"/>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27153" y="1600200"/>
            <a:ext cx="5889694" cy="4205288"/>
          </a:xfrm>
        </p:spPr>
      </p:pic>
      <p:sp>
        <p:nvSpPr>
          <p:cNvPr id="11" name="Subtitle 2"/>
          <p:cNvSpPr txBox="1">
            <a:spLocks/>
          </p:cNvSpPr>
          <p:nvPr/>
        </p:nvSpPr>
        <p:spPr>
          <a:xfrm>
            <a:off x="7391400" y="6553200"/>
            <a:ext cx="1752600" cy="152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Library of Congress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3400" y="781050"/>
            <a:ext cx="2152804" cy="5295900"/>
          </a:xfrm>
          <a:prstGeom prst="rect">
            <a:avLst/>
          </a:prstGeom>
          <a:noFill/>
          <a:ln>
            <a:noFill/>
          </a:ln>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352800" y="1905000"/>
            <a:ext cx="4085230" cy="3048000"/>
          </a:xfrm>
          <a:prstGeom prst="rect">
            <a:avLst/>
          </a:prstGeom>
          <a:noFill/>
          <a:ln>
            <a:noFill/>
          </a:ln>
        </p:spPr>
      </p:pic>
      <p:sp>
        <p:nvSpPr>
          <p:cNvPr id="2" name="Title 1"/>
          <p:cNvSpPr>
            <a:spLocks noGrp="1"/>
          </p:cNvSpPr>
          <p:nvPr>
            <p:ph type="title"/>
          </p:nvPr>
        </p:nvSpPr>
        <p:spPr/>
        <p:txBody>
          <a:bodyPr/>
          <a:lstStyle/>
          <a:p>
            <a:r>
              <a:rPr lang="en-US" sz="4000" dirty="0" smtClean="0">
                <a:solidFill>
                  <a:srgbClr val="4D4D4D"/>
                </a:solidFill>
              </a:rPr>
              <a:t>1860 Election</a:t>
            </a:r>
            <a:endParaRPr lang="en-US" sz="4000"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Rectangle 5"/>
          <p:cNvSpPr/>
          <p:nvPr/>
        </p:nvSpPr>
        <p:spPr>
          <a:xfrm>
            <a:off x="3962400" y="6611779"/>
            <a:ext cx="5029200" cy="246221"/>
          </a:xfrm>
          <a:prstGeom prst="rect">
            <a:avLst/>
          </a:prstGeom>
        </p:spPr>
        <p:txBody>
          <a:bodyPr wrap="square">
            <a:spAutoFit/>
          </a:bodyPr>
          <a:lstStyle/>
          <a:p>
            <a:r>
              <a:rPr lang="en-US" sz="1000" dirty="0" smtClean="0"/>
              <a:t>http://faculty.umf.maine.edu/walter.sargent/public.www/web%20232/sumter%20page.html</a:t>
            </a:r>
            <a:endParaRPr lang="en-US" sz="1000" dirty="0"/>
          </a:p>
        </p:txBody>
      </p:sp>
      <p:sp>
        <p:nvSpPr>
          <p:cNvPr id="2" name="Title 1"/>
          <p:cNvSpPr>
            <a:spLocks noGrp="1"/>
          </p:cNvSpPr>
          <p:nvPr>
            <p:ph type="title"/>
          </p:nvPr>
        </p:nvSpPr>
        <p:spPr/>
        <p:txBody>
          <a:bodyPr/>
          <a:lstStyle/>
          <a:p>
            <a:r>
              <a:rPr lang="en-US" sz="4000" dirty="0" smtClean="0">
                <a:solidFill>
                  <a:srgbClr val="4D4D4D"/>
                </a:solidFill>
              </a:rPr>
              <a:t>1860 Election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17459" y="1600200"/>
            <a:ext cx="6509081" cy="4205288"/>
          </a:xfrm>
        </p:spPr>
      </p:pic>
      <p:sp>
        <p:nvSpPr>
          <p:cNvPr id="8" name="TextBox 7"/>
          <p:cNvSpPr txBox="1"/>
          <p:nvPr/>
        </p:nvSpPr>
        <p:spPr>
          <a:xfrm>
            <a:off x="609600" y="4538870"/>
            <a:ext cx="1719470" cy="1384995"/>
          </a:xfrm>
          <a:prstGeom prst="rect">
            <a:avLst/>
          </a:prstGeom>
          <a:solidFill>
            <a:schemeClr val="bg1"/>
          </a:solidFill>
          <a:ln>
            <a:solidFill>
              <a:schemeClr val="accent1">
                <a:lumMod val="75000"/>
              </a:schemeClr>
            </a:solidFill>
          </a:ln>
        </p:spPr>
        <p:txBody>
          <a:bodyPr wrap="square" rtlCol="0">
            <a:spAutoFit/>
          </a:bodyPr>
          <a:lstStyle/>
          <a:p>
            <a:r>
              <a:rPr lang="en-US" sz="1400" b="1" dirty="0" smtClean="0">
                <a:solidFill>
                  <a:srgbClr val="CE5E48"/>
                </a:solidFill>
              </a:rPr>
              <a:t>Red</a:t>
            </a:r>
            <a:r>
              <a:rPr lang="en-US" sz="1400" dirty="0" smtClean="0"/>
              <a:t> – Lincoln</a:t>
            </a:r>
          </a:p>
          <a:p>
            <a:r>
              <a:rPr lang="en-US" sz="1400" b="1" dirty="0" smtClean="0">
                <a:solidFill>
                  <a:srgbClr val="F2C94D"/>
                </a:solidFill>
              </a:rPr>
              <a:t>Yellow</a:t>
            </a:r>
            <a:r>
              <a:rPr lang="en-US" sz="1400" dirty="0" smtClean="0"/>
              <a:t> – Bell</a:t>
            </a:r>
          </a:p>
          <a:p>
            <a:r>
              <a:rPr lang="en-US" sz="1400" b="1" dirty="0" smtClean="0">
                <a:solidFill>
                  <a:srgbClr val="4F8BA7"/>
                </a:solidFill>
              </a:rPr>
              <a:t>Blue</a:t>
            </a:r>
            <a:r>
              <a:rPr lang="en-US" sz="1400" dirty="0" smtClean="0"/>
              <a:t> – Douglas</a:t>
            </a:r>
          </a:p>
          <a:p>
            <a:r>
              <a:rPr lang="en-US" sz="1400" b="1" dirty="0" smtClean="0">
                <a:solidFill>
                  <a:srgbClr val="5CA16A"/>
                </a:solidFill>
              </a:rPr>
              <a:t>Green</a:t>
            </a:r>
            <a:r>
              <a:rPr lang="en-US" sz="1400" dirty="0" smtClean="0"/>
              <a:t> – Breckinridge</a:t>
            </a:r>
          </a:p>
          <a:p>
            <a:r>
              <a:rPr lang="en-US" sz="1400" b="1" dirty="0" smtClean="0">
                <a:solidFill>
                  <a:srgbClr val="846390"/>
                </a:solidFill>
              </a:rPr>
              <a:t>Purple</a:t>
            </a:r>
            <a:r>
              <a:rPr lang="en-US" sz="1400" dirty="0" smtClean="0"/>
              <a:t> – Non-Voting Territories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Election of 1860</a:t>
            </a:r>
            <a:endParaRPr lang="en-US" sz="4000" dirty="0">
              <a:solidFill>
                <a:srgbClr val="4D4D4D"/>
              </a:solidFill>
            </a:endParaRPr>
          </a:p>
        </p:txBody>
      </p:sp>
      <p:pic>
        <p:nvPicPr>
          <p:cNvPr id="15" name="Content Placeholder 14"/>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08635" y="1600200"/>
            <a:ext cx="2539365" cy="4232275"/>
          </a:xfrm>
        </p:spPr>
      </p:pic>
      <p:sp>
        <p:nvSpPr>
          <p:cNvPr id="14" name="Content Placeholder 13"/>
          <p:cNvSpPr>
            <a:spLocks noGrp="1"/>
          </p:cNvSpPr>
          <p:nvPr>
            <p:ph sz="half" idx="2"/>
          </p:nvPr>
        </p:nvSpPr>
        <p:spPr>
          <a:xfrm>
            <a:off x="3200400" y="1600200"/>
            <a:ext cx="5562600" cy="4343400"/>
          </a:xfrm>
        </p:spPr>
        <p:txBody>
          <a:bodyPr/>
          <a:lstStyle/>
          <a:p>
            <a:pPr marL="0" indent="0">
              <a:buNone/>
            </a:pPr>
            <a:r>
              <a:rPr lang="en-US" sz="1900" b="1" dirty="0" smtClean="0">
                <a:solidFill>
                  <a:srgbClr val="376092"/>
                </a:solidFill>
              </a:rPr>
              <a:t>November 6, 1860: </a:t>
            </a:r>
            <a:r>
              <a:rPr lang="en-US" sz="1900" dirty="0" smtClean="0"/>
              <a:t>Lincoln Elected President</a:t>
            </a:r>
          </a:p>
          <a:p>
            <a:pPr marL="0" indent="0">
              <a:buNone/>
            </a:pPr>
            <a:r>
              <a:rPr lang="en-US" sz="1900" b="1" dirty="0" smtClean="0">
                <a:solidFill>
                  <a:srgbClr val="376092"/>
                </a:solidFill>
              </a:rPr>
              <a:t>December 20, 1860: </a:t>
            </a:r>
            <a:r>
              <a:rPr lang="en-US" sz="1900" dirty="0" smtClean="0"/>
              <a:t>South Carolina secedes </a:t>
            </a:r>
          </a:p>
          <a:p>
            <a:pPr marL="0" indent="0">
              <a:buNone/>
            </a:pPr>
            <a:r>
              <a:rPr lang="en-US" sz="1900" b="1" dirty="0" smtClean="0">
                <a:solidFill>
                  <a:srgbClr val="376092"/>
                </a:solidFill>
              </a:rPr>
              <a:t>January 9, 1861: </a:t>
            </a:r>
            <a:r>
              <a:rPr lang="en-US" sz="1900" dirty="0" smtClean="0"/>
              <a:t>Mississippi secedes</a:t>
            </a:r>
          </a:p>
          <a:p>
            <a:pPr marL="0" indent="0">
              <a:buNone/>
            </a:pPr>
            <a:r>
              <a:rPr lang="en-US" sz="1900" b="1" dirty="0" smtClean="0">
                <a:solidFill>
                  <a:srgbClr val="376092"/>
                </a:solidFill>
              </a:rPr>
              <a:t>January 10, 1861: </a:t>
            </a:r>
            <a:r>
              <a:rPr lang="en-US" sz="1900" dirty="0" smtClean="0"/>
              <a:t>Florida secedes</a:t>
            </a:r>
          </a:p>
          <a:p>
            <a:pPr marL="0" indent="0">
              <a:buNone/>
            </a:pPr>
            <a:r>
              <a:rPr lang="en-US" sz="1900" b="1" dirty="0" smtClean="0">
                <a:solidFill>
                  <a:srgbClr val="376092"/>
                </a:solidFill>
              </a:rPr>
              <a:t>January 11, 1861: </a:t>
            </a:r>
            <a:r>
              <a:rPr lang="en-US" sz="1900" dirty="0" smtClean="0"/>
              <a:t>Alabama secedes</a:t>
            </a:r>
          </a:p>
          <a:p>
            <a:pPr marL="0" indent="0">
              <a:buNone/>
            </a:pPr>
            <a:r>
              <a:rPr lang="en-US" sz="1900" b="1" dirty="0" smtClean="0">
                <a:solidFill>
                  <a:srgbClr val="376092"/>
                </a:solidFill>
              </a:rPr>
              <a:t>January 19, 1861: </a:t>
            </a:r>
            <a:r>
              <a:rPr lang="en-US" sz="1900" dirty="0" smtClean="0"/>
              <a:t>Georgia secedes</a:t>
            </a:r>
          </a:p>
          <a:p>
            <a:pPr marL="0" indent="0">
              <a:buNone/>
            </a:pPr>
            <a:r>
              <a:rPr lang="en-US" sz="1900" b="1" dirty="0" smtClean="0">
                <a:solidFill>
                  <a:srgbClr val="376092"/>
                </a:solidFill>
              </a:rPr>
              <a:t>January 26, 1861: </a:t>
            </a:r>
            <a:r>
              <a:rPr lang="en-US" sz="1900" dirty="0" smtClean="0"/>
              <a:t>Louisiana secedes</a:t>
            </a:r>
          </a:p>
          <a:p>
            <a:pPr marL="0" indent="0">
              <a:buNone/>
            </a:pPr>
            <a:r>
              <a:rPr lang="en-US" sz="1900" b="1" dirty="0" smtClean="0">
                <a:solidFill>
                  <a:srgbClr val="376092"/>
                </a:solidFill>
              </a:rPr>
              <a:t>February 1, 1861: </a:t>
            </a:r>
            <a:r>
              <a:rPr lang="en-US" sz="1900" dirty="0" smtClean="0"/>
              <a:t>Texas secedes</a:t>
            </a:r>
          </a:p>
          <a:p>
            <a:pPr marL="0" indent="0">
              <a:buNone/>
            </a:pPr>
            <a:r>
              <a:rPr lang="en-US" sz="1900" b="1" dirty="0" smtClean="0">
                <a:solidFill>
                  <a:srgbClr val="376092"/>
                </a:solidFill>
              </a:rPr>
              <a:t>March 4, 1861: </a:t>
            </a:r>
            <a:r>
              <a:rPr lang="en-US" sz="1900" dirty="0" smtClean="0"/>
              <a:t>Abraham Lincoln is inaugurated</a:t>
            </a:r>
            <a:endParaRPr lang="en-US" sz="1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6" name="TextBox 15"/>
          <p:cNvSpPr txBox="1"/>
          <p:nvPr/>
        </p:nvSpPr>
        <p:spPr>
          <a:xfrm>
            <a:off x="1447800" y="6248400"/>
            <a:ext cx="6324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Source:  http://loc.harpweek.com/LCPoliticalCartoons</a:t>
            </a:r>
            <a:endParaRPr lang="en-US" sz="10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sz="4000" dirty="0" smtClean="0">
                <a:solidFill>
                  <a:srgbClr val="376092"/>
                </a:solidFill>
              </a:rPr>
              <a:t>Election of 1860</a:t>
            </a:r>
            <a:r>
              <a:rPr lang="en-US" sz="4000" dirty="0" smtClean="0">
                <a:solidFill>
                  <a:srgbClr val="4D4D4D"/>
                </a:solidFill>
              </a:rPr>
              <a:t/>
            </a:r>
            <a:br>
              <a:rPr lang="en-US" sz="4000" dirty="0" smtClean="0">
                <a:solidFill>
                  <a:srgbClr val="4D4D4D"/>
                </a:solidFill>
              </a:rPr>
            </a:br>
            <a:r>
              <a:rPr lang="en-US" sz="2800" dirty="0" smtClean="0">
                <a:solidFill>
                  <a:schemeClr val="tx1"/>
                </a:solidFill>
                <a:latin typeface="+mj-lt"/>
              </a:rPr>
              <a:t>Secession?</a:t>
            </a:r>
            <a:endParaRPr lang="en-US" sz="4000" dirty="0">
              <a:solidFill>
                <a:srgbClr val="4D4D4D"/>
              </a:solidFill>
            </a:endParaRPr>
          </a:p>
        </p:txBody>
      </p:sp>
      <p:sp>
        <p:nvSpPr>
          <p:cNvPr id="3" name="Text Placeholder 2"/>
          <p:cNvSpPr>
            <a:spLocks noGrp="1"/>
          </p:cNvSpPr>
          <p:nvPr>
            <p:ph type="body" idx="1"/>
          </p:nvPr>
        </p:nvSpPr>
        <p:spPr/>
        <p:txBody>
          <a:bodyPr/>
          <a:lstStyle/>
          <a:p>
            <a:pPr algn="ctr"/>
            <a:r>
              <a:rPr lang="en-US" b="1" dirty="0" smtClean="0">
                <a:solidFill>
                  <a:srgbClr val="376092"/>
                </a:solidFill>
              </a:rPr>
              <a:t>YES</a:t>
            </a:r>
            <a:endParaRPr lang="en-US" b="1" dirty="0">
              <a:solidFill>
                <a:srgbClr val="376092"/>
              </a:solidFill>
            </a:endParaRPr>
          </a:p>
        </p:txBody>
      </p:sp>
      <p:sp>
        <p:nvSpPr>
          <p:cNvPr id="5" name="Content Placeholder 4"/>
          <p:cNvSpPr>
            <a:spLocks noGrp="1"/>
          </p:cNvSpPr>
          <p:nvPr>
            <p:ph sz="half" idx="2"/>
          </p:nvPr>
        </p:nvSpPr>
        <p:spPr/>
        <p:txBody>
          <a:bodyPr/>
          <a:lstStyle/>
          <a:p>
            <a:pPr marL="0" indent="0" algn="ctr">
              <a:buNone/>
            </a:pPr>
            <a:r>
              <a:rPr lang="en-US" dirty="0">
                <a:solidFill>
                  <a:srgbClr val="000000"/>
                </a:solidFill>
              </a:rPr>
              <a:t>“We,…the people of South Carolina…have solemnly declared that the Union heretofore existing between this state and the other states of North America,</a:t>
            </a:r>
            <a:r>
              <a:rPr lang="en-US" dirty="0" smtClean="0">
                <a:solidFill>
                  <a:srgbClr val="000000"/>
                </a:solidFill>
              </a:rPr>
              <a:t> </a:t>
            </a:r>
            <a:br>
              <a:rPr lang="en-US" dirty="0" smtClean="0">
                <a:solidFill>
                  <a:srgbClr val="000000"/>
                </a:solidFill>
              </a:rPr>
            </a:br>
            <a:r>
              <a:rPr lang="en-US" dirty="0" smtClean="0">
                <a:solidFill>
                  <a:srgbClr val="000000"/>
                </a:solidFill>
              </a:rPr>
              <a:t>is </a:t>
            </a:r>
            <a:r>
              <a:rPr lang="en-US" dirty="0">
                <a:solidFill>
                  <a:srgbClr val="000000"/>
                </a:solidFill>
              </a:rPr>
              <a:t>dissolved….” </a:t>
            </a:r>
          </a:p>
          <a:p>
            <a:pPr marL="0" indent="0" algn="r">
              <a:buNone/>
            </a:pPr>
            <a:r>
              <a:rPr lang="en-US" sz="1800" dirty="0">
                <a:latin typeface="+mj-lt"/>
              </a:rPr>
              <a:t>South Carolina Declarations</a:t>
            </a:r>
          </a:p>
          <a:p>
            <a:pPr marL="0" indent="0">
              <a:buNone/>
            </a:pPr>
            <a:endParaRPr lang="en-US" dirty="0"/>
          </a:p>
        </p:txBody>
      </p:sp>
      <p:sp>
        <p:nvSpPr>
          <p:cNvPr id="10" name="Text Placeholder 9"/>
          <p:cNvSpPr>
            <a:spLocks noGrp="1"/>
          </p:cNvSpPr>
          <p:nvPr>
            <p:ph type="body" sz="quarter" idx="3"/>
          </p:nvPr>
        </p:nvSpPr>
        <p:spPr/>
        <p:txBody>
          <a:bodyPr/>
          <a:lstStyle/>
          <a:p>
            <a:pPr algn="ctr"/>
            <a:r>
              <a:rPr lang="en-US" b="1" dirty="0" smtClean="0">
                <a:solidFill>
                  <a:srgbClr val="376092"/>
                </a:solidFill>
              </a:rPr>
              <a:t>NO</a:t>
            </a:r>
            <a:endParaRPr lang="en-US" b="1" dirty="0">
              <a:solidFill>
                <a:srgbClr val="376092"/>
              </a:solidFill>
            </a:endParaRPr>
          </a:p>
        </p:txBody>
      </p:sp>
      <p:sp>
        <p:nvSpPr>
          <p:cNvPr id="11" name="Content Placeholder 10"/>
          <p:cNvSpPr>
            <a:spLocks noGrp="1"/>
          </p:cNvSpPr>
          <p:nvPr>
            <p:ph sz="quarter" idx="4"/>
          </p:nvPr>
        </p:nvSpPr>
        <p:spPr/>
        <p:txBody>
          <a:bodyPr/>
          <a:lstStyle/>
          <a:p>
            <a:pPr marL="0" indent="0" algn="ctr">
              <a:buNone/>
            </a:pPr>
            <a:r>
              <a:rPr lang="en-US" dirty="0">
                <a:solidFill>
                  <a:schemeClr val="tx1"/>
                </a:solidFill>
              </a:rPr>
              <a:t>“Shall the people of the South secede from the Union in consequence of the election of Mr. Lincoln….? </a:t>
            </a:r>
            <a:r>
              <a:rPr lang="en-US" dirty="0" smtClean="0">
                <a:solidFill>
                  <a:schemeClr val="tx1"/>
                </a:solidFill>
              </a:rPr>
              <a:t> </a:t>
            </a:r>
            <a:br>
              <a:rPr lang="en-US" dirty="0" smtClean="0">
                <a:solidFill>
                  <a:schemeClr val="tx1"/>
                </a:solidFill>
              </a:rPr>
            </a:br>
            <a:r>
              <a:rPr lang="en-US" dirty="0" smtClean="0">
                <a:solidFill>
                  <a:schemeClr val="tx1"/>
                </a:solidFill>
              </a:rPr>
              <a:t>I </a:t>
            </a:r>
            <a:r>
              <a:rPr lang="en-US" dirty="0">
                <a:solidFill>
                  <a:schemeClr val="tx1"/>
                </a:solidFill>
              </a:rPr>
              <a:t>tell you frankly, candidly, and earnestly that I do not think that they ought.” </a:t>
            </a:r>
          </a:p>
          <a:p>
            <a:pPr marL="0" indent="0" algn="r">
              <a:buNone/>
            </a:pPr>
            <a:r>
              <a:rPr lang="en-US" sz="1800" dirty="0">
                <a:latin typeface="+mj-lt"/>
              </a:rPr>
              <a:t>Alexander H. Stephens - Georgia</a:t>
            </a:r>
          </a:p>
          <a:p>
            <a:pPr marL="0"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a:t>
            </a:r>
            <a:r>
              <a:rPr lang="en-US" sz="4000" dirty="0" smtClean="0">
                <a:solidFill>
                  <a:srgbClr val="376092"/>
                </a:solidFill>
                <a:latin typeface="Georgia" pitchFamily="18" charset="0"/>
              </a:rPr>
              <a:t>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99825" y="1573307"/>
            <a:ext cx="6944350" cy="4470576"/>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842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66825" y="1417638"/>
            <a:ext cx="6610350" cy="4700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457200" y="228600"/>
            <a:ext cx="8229600" cy="773113"/>
          </a:xfrm>
          <a:prstGeom prst="rect">
            <a:avLst/>
          </a:prstGeom>
        </p:spPr>
        <p:txBody>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dirty="0" smtClean="0">
                <a:solidFill>
                  <a:schemeClr val="accent1">
                    <a:lumMod val="75000"/>
                  </a:schemeClr>
                </a:solidFill>
              </a:rPr>
              <a:t>1861</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605</TotalTime>
  <Words>1842</Words>
  <Application>Microsoft Macintosh PowerPoint</Application>
  <PresentationFormat>On-screen Show (4:3)</PresentationFormat>
  <Paragraphs>141</Paragraphs>
  <Slides>23</Slides>
  <Notes>18</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Curriculum</vt:lpstr>
      <vt:lpstr>1861: The Country  Goes to War</vt:lpstr>
      <vt:lpstr>Slide 2</vt:lpstr>
      <vt:lpstr>1860 Election</vt:lpstr>
      <vt:lpstr>1860 Election</vt:lpstr>
      <vt:lpstr>1860 Election</vt:lpstr>
      <vt:lpstr>Election of 1860</vt:lpstr>
      <vt:lpstr>Election of 1860 Secession?</vt:lpstr>
      <vt:lpstr>Slide 8</vt:lpstr>
      <vt:lpstr>Slide 9</vt:lpstr>
      <vt:lpstr>Secession January &amp; February, 1861</vt:lpstr>
      <vt:lpstr>Slide 11</vt:lpstr>
      <vt:lpstr>Lincoln’s First Inaugural Address The Public Reacts</vt:lpstr>
      <vt:lpstr>Lincoln’s First Inaugural Address The Public Reacts</vt:lpstr>
      <vt:lpstr>Lincoln’s First Inaugural Address The Public Reacts</vt:lpstr>
      <vt:lpstr>Fort Sumter</vt:lpstr>
      <vt:lpstr>Fort Sumter April 12-14, 1861</vt:lpstr>
      <vt:lpstr>Fort Sumter April 12-14, 1861</vt:lpstr>
      <vt:lpstr>Fort Sumter April 12-14, 1861</vt:lpstr>
      <vt:lpstr>Fort Sumter April 12-14, 1861</vt:lpstr>
      <vt:lpstr>Slide 20</vt:lpstr>
      <vt:lpstr>The Union Responds</vt:lpstr>
      <vt:lpstr>The Confederacy Responds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1860 Election</dc:title>
  <dc:creator>rzajko</dc:creator>
  <cp:lastModifiedBy>Wendy Woodford</cp:lastModifiedBy>
  <cp:revision>80</cp:revision>
  <dcterms:created xsi:type="dcterms:W3CDTF">2011-02-25T19:50:03Z</dcterms:created>
  <dcterms:modified xsi:type="dcterms:W3CDTF">2011-02-25T20:02:31Z</dcterms:modified>
</cp:coreProperties>
</file>