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42" r:id="rId2"/>
    <p:sldId id="259" r:id="rId3"/>
    <p:sldId id="258" r:id="rId4"/>
    <p:sldId id="286" r:id="rId5"/>
    <p:sldId id="289" r:id="rId6"/>
    <p:sldId id="291" r:id="rId7"/>
    <p:sldId id="341" r:id="rId8"/>
    <p:sldId id="295" r:id="rId9"/>
    <p:sldId id="296" r:id="rId10"/>
    <p:sldId id="297" r:id="rId11"/>
    <p:sldId id="301" r:id="rId12"/>
    <p:sldId id="299" r:id="rId13"/>
    <p:sldId id="302" r:id="rId14"/>
    <p:sldId id="303" r:id="rId15"/>
    <p:sldId id="304" r:id="rId16"/>
    <p:sldId id="306" r:id="rId17"/>
    <p:sldId id="307" r:id="rId18"/>
    <p:sldId id="309" r:id="rId19"/>
    <p:sldId id="308" r:id="rId20"/>
    <p:sldId id="310" r:id="rId21"/>
    <p:sldId id="311" r:id="rId22"/>
    <p:sldId id="312" r:id="rId23"/>
    <p:sldId id="264" r:id="rId24"/>
    <p:sldId id="313" r:id="rId25"/>
    <p:sldId id="314" r:id="rId26"/>
    <p:sldId id="315" r:id="rId27"/>
    <p:sldId id="265" r:id="rId28"/>
    <p:sldId id="316" r:id="rId29"/>
    <p:sldId id="269" r:id="rId30"/>
    <p:sldId id="317" r:id="rId31"/>
    <p:sldId id="318" r:id="rId32"/>
    <p:sldId id="271" r:id="rId33"/>
    <p:sldId id="273" r:id="rId34"/>
    <p:sldId id="321" r:id="rId35"/>
    <p:sldId id="322" r:id="rId36"/>
    <p:sldId id="320" r:id="rId37"/>
    <p:sldId id="323" r:id="rId38"/>
    <p:sldId id="343" r:id="rId39"/>
    <p:sldId id="344" r:id="rId40"/>
    <p:sldId id="325" r:id="rId41"/>
    <p:sldId id="326" r:id="rId42"/>
    <p:sldId id="345" r:id="rId43"/>
    <p:sldId id="346" r:id="rId44"/>
    <p:sldId id="328" r:id="rId45"/>
    <p:sldId id="329" r:id="rId46"/>
    <p:sldId id="347" r:id="rId47"/>
    <p:sldId id="348" r:id="rId48"/>
    <p:sldId id="349" r:id="rId49"/>
    <p:sldId id="350" r:id="rId50"/>
    <p:sldId id="351" r:id="rId51"/>
    <p:sldId id="352" r:id="rId52"/>
    <p:sldId id="353" r:id="rId53"/>
    <p:sldId id="34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055" autoAdjust="0"/>
  </p:normalViewPr>
  <p:slideViewPr>
    <p:cSldViewPr>
      <p:cViewPr varScale="1">
        <p:scale>
          <a:sx n="105" d="100"/>
          <a:sy n="105" d="100"/>
        </p:scale>
        <p:origin x="184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3527C-12DA-4967-AB13-17AE5337D029}" type="datetimeFigureOut">
              <a:rPr lang="en-US" smtClean="0"/>
              <a:pPr/>
              <a:t>2/13/17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8CC51-7057-4335-8B12-EA7085615310}" type="slidenum">
              <a:rPr lang="en-US" smtClean="0"/>
              <a:pPr/>
              <a:t>‹#›</a:t>
            </a:fld>
            <a:endParaRPr lang="en-US"/>
          </a:p>
        </p:txBody>
      </p:sp>
    </p:spTree>
    <p:extLst>
      <p:ext uri="{BB962C8B-B14F-4D97-AF65-F5344CB8AC3E}">
        <p14:creationId xmlns:p14="http://schemas.microsoft.com/office/powerpoint/2010/main" val="193046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a:t>
            </a:fld>
            <a:endParaRPr lang="en-US"/>
          </a:p>
        </p:txBody>
      </p:sp>
    </p:spTree>
    <p:extLst>
      <p:ext uri="{BB962C8B-B14F-4D97-AF65-F5344CB8AC3E}">
        <p14:creationId xmlns:p14="http://schemas.microsoft.com/office/powerpoint/2010/main" val="174729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Seventh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20</a:t>
            </a:fld>
            <a:endParaRPr lang="en-US"/>
          </a:p>
        </p:txBody>
      </p:sp>
    </p:spTree>
    <p:extLst>
      <p:ext uri="{BB962C8B-B14F-4D97-AF65-F5344CB8AC3E}">
        <p14:creationId xmlns:p14="http://schemas.microsoft.com/office/powerpoint/2010/main" val="254980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Eighth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22</a:t>
            </a:fld>
            <a:endParaRPr lang="en-US"/>
          </a:p>
        </p:txBody>
      </p:sp>
    </p:spTree>
    <p:extLst>
      <p:ext uri="{BB962C8B-B14F-4D97-AF65-F5344CB8AC3E}">
        <p14:creationId xmlns:p14="http://schemas.microsoft.com/office/powerpoint/2010/main" val="343270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Ninth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24</a:t>
            </a:fld>
            <a:endParaRPr lang="en-US"/>
          </a:p>
        </p:txBody>
      </p:sp>
    </p:spTree>
    <p:extLst>
      <p:ext uri="{BB962C8B-B14F-4D97-AF65-F5344CB8AC3E}">
        <p14:creationId xmlns:p14="http://schemas.microsoft.com/office/powerpoint/2010/main" val="233047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Tenth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26</a:t>
            </a:fld>
            <a:endParaRPr lang="en-US"/>
          </a:p>
        </p:txBody>
      </p:sp>
    </p:spTree>
    <p:extLst>
      <p:ext uri="{BB962C8B-B14F-4D97-AF65-F5344CB8AC3E}">
        <p14:creationId xmlns:p14="http://schemas.microsoft.com/office/powerpoint/2010/main" val="2573810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We’re temporarily skipping the beginning of the Vicksburg Campaign, so the next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28</a:t>
            </a:fld>
            <a:endParaRPr lang="en-US"/>
          </a:p>
        </p:txBody>
      </p:sp>
    </p:spTree>
    <p:extLst>
      <p:ext uri="{BB962C8B-B14F-4D97-AF65-F5344CB8AC3E}">
        <p14:creationId xmlns:p14="http://schemas.microsoft.com/office/powerpoint/2010/main" val="378142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31</a:t>
            </a:fld>
            <a:endParaRPr lang="en-US"/>
          </a:p>
        </p:txBody>
      </p:sp>
    </p:spTree>
    <p:extLst>
      <p:ext uri="{BB962C8B-B14F-4D97-AF65-F5344CB8AC3E}">
        <p14:creationId xmlns:p14="http://schemas.microsoft.com/office/powerpoint/2010/main" val="99369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32</a:t>
            </a:fld>
            <a:endParaRPr lang="en-US"/>
          </a:p>
        </p:txBody>
      </p:sp>
    </p:spTree>
    <p:extLst>
      <p:ext uri="{BB962C8B-B14F-4D97-AF65-F5344CB8AC3E}">
        <p14:creationId xmlns:p14="http://schemas.microsoft.com/office/powerpoint/2010/main" val="115718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loss at Vicksburg would mean that the Confederate territory would essentially be cut in half, making it difficult to send supplies and communicate with Confederate states or forces east of the river. </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33</a:t>
            </a:fld>
            <a:endParaRPr lang="en-US"/>
          </a:p>
        </p:txBody>
      </p:sp>
    </p:spTree>
    <p:extLst>
      <p:ext uri="{BB962C8B-B14F-4D97-AF65-F5344CB8AC3E}">
        <p14:creationId xmlns:p14="http://schemas.microsoft.com/office/powerpoint/2010/main" val="2202630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Let’s have the Vicksburg group come up now.</a:t>
            </a:r>
            <a:endParaRPr lang="en-US" dirty="0" smtClean="0"/>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34</a:t>
            </a:fld>
            <a:endParaRPr lang="en-US"/>
          </a:p>
        </p:txBody>
      </p:sp>
    </p:spTree>
    <p:extLst>
      <p:ext uri="{BB962C8B-B14F-4D97-AF65-F5344CB8AC3E}">
        <p14:creationId xmlns:p14="http://schemas.microsoft.com/office/powerpoint/2010/main" val="493789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35</a:t>
            </a:fld>
            <a:endParaRPr lang="en-US"/>
          </a:p>
        </p:txBody>
      </p:sp>
    </p:spTree>
    <p:extLst>
      <p:ext uri="{BB962C8B-B14F-4D97-AF65-F5344CB8AC3E}">
        <p14:creationId xmlns:p14="http://schemas.microsoft.com/office/powerpoint/2010/main" val="221926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a:t>
            </a:r>
            <a:r>
              <a:rPr lang="en-US" baseline="0" dirty="0" smtClean="0"/>
              <a:t> students </a:t>
            </a:r>
            <a:r>
              <a:rPr lang="en-US" dirty="0" smtClean="0"/>
              <a:t>with a partner and give</a:t>
            </a:r>
            <a:r>
              <a:rPr lang="en-US" baseline="0" dirty="0" smtClean="0"/>
              <a:t> them</a:t>
            </a:r>
            <a:r>
              <a:rPr lang="en-US" dirty="0" smtClean="0"/>
              <a:t> a note card containing facts about one</a:t>
            </a:r>
            <a:r>
              <a:rPr lang="en-US" baseline="0" dirty="0" smtClean="0"/>
              <a:t> of the</a:t>
            </a:r>
            <a:r>
              <a:rPr lang="en-US" dirty="0" smtClean="0"/>
              <a:t> battles on the chart. </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5</a:t>
            </a:fld>
            <a:endParaRPr lang="en-US"/>
          </a:p>
        </p:txBody>
      </p:sp>
    </p:spTree>
    <p:extLst>
      <p:ext uri="{BB962C8B-B14F-4D97-AF65-F5344CB8AC3E}">
        <p14:creationId xmlns:p14="http://schemas.microsoft.com/office/powerpoint/2010/main" val="2977219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36</a:t>
            </a:fld>
            <a:endParaRPr lang="en-US"/>
          </a:p>
        </p:txBody>
      </p:sp>
    </p:spTree>
    <p:extLst>
      <p:ext uri="{BB962C8B-B14F-4D97-AF65-F5344CB8AC3E}">
        <p14:creationId xmlns:p14="http://schemas.microsoft.com/office/powerpoint/2010/main" val="187052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last area controlled by Confederates on the Mississippi River, Port Hudson, fell to the Union a couple of days later.  The United States was able to ship goods from the northern states down the Mississippi River to New Orleans</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37</a:t>
            </a:fld>
            <a:endParaRPr lang="en-US"/>
          </a:p>
        </p:txBody>
      </p:sp>
    </p:spTree>
    <p:extLst>
      <p:ext uri="{BB962C8B-B14F-4D97-AF65-F5344CB8AC3E}">
        <p14:creationId xmlns:p14="http://schemas.microsoft.com/office/powerpoint/2010/main" val="2722997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View</a:t>
            </a:r>
            <a:r>
              <a:rPr lang="en-US" baseline="0" dirty="0" smtClean="0"/>
              <a:t> of Little Round Top, Gettysburg</a:t>
            </a:r>
            <a:endParaRPr lang="en-US" dirty="0" smtClean="0"/>
          </a:p>
        </p:txBody>
      </p:sp>
      <p:sp>
        <p:nvSpPr>
          <p:cNvPr id="4" name="Slide Number Placeholder 3"/>
          <p:cNvSpPr>
            <a:spLocks noGrp="1"/>
          </p:cNvSpPr>
          <p:nvPr>
            <p:ph type="sldNum" sz="quarter" idx="10"/>
          </p:nvPr>
        </p:nvSpPr>
        <p:spPr/>
        <p:txBody>
          <a:bodyPr/>
          <a:lstStyle/>
          <a:p>
            <a:fld id="{B988CC51-7057-4335-8B12-EA7085615310}" type="slidenum">
              <a:rPr lang="en-US" smtClean="0"/>
              <a:pPr/>
              <a:t>38</a:t>
            </a:fld>
            <a:endParaRPr lang="en-US"/>
          </a:p>
        </p:txBody>
      </p:sp>
    </p:spTree>
    <p:extLst>
      <p:ext uri="{BB962C8B-B14F-4D97-AF65-F5344CB8AC3E}">
        <p14:creationId xmlns:p14="http://schemas.microsoft.com/office/powerpoint/2010/main" val="2086122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Robert</a:t>
            </a:r>
            <a:r>
              <a:rPr lang="en-US" baseline="0" dirty="0" smtClean="0"/>
              <a:t> E. Lee on Traveller </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39</a:t>
            </a:fld>
            <a:endParaRPr lang="en-US"/>
          </a:p>
        </p:txBody>
      </p:sp>
    </p:spTree>
    <p:extLst>
      <p:ext uri="{BB962C8B-B14F-4D97-AF65-F5344CB8AC3E}">
        <p14:creationId xmlns:p14="http://schemas.microsoft.com/office/powerpoint/2010/main" val="87135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Let’s have the Gettysburg group come up now.</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40</a:t>
            </a:fld>
            <a:endParaRPr lang="en-US"/>
          </a:p>
        </p:txBody>
      </p:sp>
    </p:spTree>
    <p:extLst>
      <p:ext uri="{BB962C8B-B14F-4D97-AF65-F5344CB8AC3E}">
        <p14:creationId xmlns:p14="http://schemas.microsoft.com/office/powerpoint/2010/main" val="1788988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After reading and discussing Lincoln’s Gettysburg Address, discuss the questions</a:t>
            </a:r>
            <a:r>
              <a:rPr lang="en-US" sz="1200" baseline="0" dirty="0" smtClean="0"/>
              <a:t> on this slide. </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53</a:t>
            </a:fld>
            <a:endParaRPr lang="en-US"/>
          </a:p>
        </p:txBody>
      </p:sp>
    </p:spTree>
    <p:extLst>
      <p:ext uri="{BB962C8B-B14F-4D97-AF65-F5344CB8AC3E}">
        <p14:creationId xmlns:p14="http://schemas.microsoft.com/office/powerpoint/2010/main" val="31843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First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8</a:t>
            </a:fld>
            <a:endParaRPr lang="en-US"/>
          </a:p>
        </p:txBody>
      </p:sp>
    </p:spTree>
    <p:extLst>
      <p:ext uri="{BB962C8B-B14F-4D97-AF65-F5344CB8AC3E}">
        <p14:creationId xmlns:p14="http://schemas.microsoft.com/office/powerpoint/2010/main" val="113575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Second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10</a:t>
            </a:fld>
            <a:endParaRPr lang="en-US"/>
          </a:p>
        </p:txBody>
      </p:sp>
    </p:spTree>
    <p:extLst>
      <p:ext uri="{BB962C8B-B14F-4D97-AF65-F5344CB8AC3E}">
        <p14:creationId xmlns:p14="http://schemas.microsoft.com/office/powerpoint/2010/main" val="387280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ruins of Cub Run bridge after the battle, July 21, 1861.</a:t>
            </a:r>
            <a:r>
              <a:rPr lang="en-US" sz="1000" dirty="0" smtClean="0"/>
              <a:t> </a:t>
            </a:r>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11</a:t>
            </a:fld>
            <a:endParaRPr lang="en-US"/>
          </a:p>
        </p:txBody>
      </p:sp>
    </p:spTree>
    <p:extLst>
      <p:ext uri="{BB962C8B-B14F-4D97-AF65-F5344CB8AC3E}">
        <p14:creationId xmlns:p14="http://schemas.microsoft.com/office/powerpoint/2010/main" val="281552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Third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12</a:t>
            </a:fld>
            <a:endParaRPr lang="en-US"/>
          </a:p>
        </p:txBody>
      </p:sp>
    </p:spTree>
    <p:extLst>
      <p:ext uri="{BB962C8B-B14F-4D97-AF65-F5344CB8AC3E}">
        <p14:creationId xmlns:p14="http://schemas.microsoft.com/office/powerpoint/2010/main" val="262611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Fourth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14</a:t>
            </a:fld>
            <a:endParaRPr lang="en-US"/>
          </a:p>
        </p:txBody>
      </p:sp>
    </p:spTree>
    <p:extLst>
      <p:ext uri="{BB962C8B-B14F-4D97-AF65-F5344CB8AC3E}">
        <p14:creationId xmlns:p14="http://schemas.microsoft.com/office/powerpoint/2010/main" val="338095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Fifth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16</a:t>
            </a:fld>
            <a:endParaRPr lang="en-US"/>
          </a:p>
        </p:txBody>
      </p:sp>
    </p:spTree>
    <p:extLst>
      <p:ext uri="{BB962C8B-B14F-4D97-AF65-F5344CB8AC3E}">
        <p14:creationId xmlns:p14="http://schemas.microsoft.com/office/powerpoint/2010/main" val="1087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Sixth group on the timeline please come up and point out the location of the map of your battle.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18</a:t>
            </a:fld>
            <a:endParaRPr lang="en-US"/>
          </a:p>
        </p:txBody>
      </p:sp>
    </p:spTree>
    <p:extLst>
      <p:ext uri="{BB962C8B-B14F-4D97-AF65-F5344CB8AC3E}">
        <p14:creationId xmlns:p14="http://schemas.microsoft.com/office/powerpoint/2010/main" val="6834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166400"/>
          </a:xfrm>
        </p:spPr>
        <p:txBody>
          <a:bodyPr/>
          <a:lstStyle/>
          <a:p>
            <a:r>
              <a:rPr lang="en-US" dirty="0" smtClean="0">
                <a:solidFill>
                  <a:schemeClr val="bg1"/>
                </a:solidFill>
              </a:rPr>
              <a:t>1863: Shifting Tides</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08233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First Manassas (Bull Run)</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15341" y="1600200"/>
            <a:ext cx="5913318" cy="42052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Forts Henry and </a:t>
            </a:r>
            <a:r>
              <a:rPr lang="en-US" sz="4000" dirty="0" err="1" smtClean="0"/>
              <a:t>Donelson</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924050" y="1828800"/>
            <a:ext cx="5295900" cy="381966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Shiloh</a:t>
            </a:r>
            <a:endParaRPr lang="en-US" sz="4000" dirty="0"/>
          </a:p>
        </p:txBody>
      </p:sp>
      <p:pic>
        <p:nvPicPr>
          <p:cNvPr id="9" name="Content Placeholder 8" descr="shilohkurzallisonloc.jpg"/>
          <p:cNvPicPr>
            <a:picLocks noGrp="1" noChangeAspect="1"/>
          </p:cNvPicPr>
          <p:nvPr>
            <p:ph idx="1"/>
          </p:nvPr>
        </p:nvPicPr>
        <p:blipFill>
          <a:blip r:embed="rId2" cstate="print"/>
          <a:stretch>
            <a:fillRect/>
          </a:stretch>
        </p:blipFill>
        <p:spPr>
          <a:xfrm>
            <a:off x="1596560" y="1600200"/>
            <a:ext cx="5950879" cy="42052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04800"/>
            <a:ext cx="4953000" cy="2133600"/>
          </a:xfrm>
        </p:spPr>
        <p:txBody>
          <a:bodyPr>
            <a:normAutofit/>
          </a:bodyPr>
          <a:lstStyle/>
          <a:p>
            <a:r>
              <a:rPr lang="en-US" sz="4000" dirty="0" smtClean="0"/>
              <a:t>Stonewall Jackson’s Valley Campaign</a:t>
            </a:r>
            <a:endParaRPr lang="en-US" sz="4000" dirty="0"/>
          </a:p>
        </p:txBody>
      </p:sp>
      <p:pic>
        <p:nvPicPr>
          <p:cNvPr id="7171" name="Picture 3"/>
          <p:cNvPicPr>
            <a:picLocks noChangeAspect="1" noChangeArrowheads="1"/>
          </p:cNvPicPr>
          <p:nvPr/>
        </p:nvPicPr>
        <p:blipFill>
          <a:blip r:embed="rId2" cstate="print"/>
          <a:srcRect/>
          <a:stretch>
            <a:fillRect/>
          </a:stretch>
        </p:blipFill>
        <p:spPr bwMode="auto">
          <a:xfrm>
            <a:off x="152400" y="152400"/>
            <a:ext cx="3810000" cy="4241728"/>
          </a:xfrm>
          <a:prstGeom prst="rect">
            <a:avLst/>
          </a:prstGeom>
          <a:noFill/>
          <a:ln w="9525">
            <a:noFill/>
            <a:miter lim="800000"/>
            <a:headEnd/>
            <a:tailEnd/>
          </a:ln>
        </p:spPr>
      </p:pic>
      <p:pic>
        <p:nvPicPr>
          <p:cNvPr id="7173"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6600" y="2743200"/>
            <a:ext cx="5638971" cy="3757906"/>
          </a:xfrm>
          <a:prstGeom prst="rect">
            <a:avLst/>
          </a:prstGeom>
          <a:noFill/>
          <a:ln w="9525">
            <a:noFill/>
            <a:miter lim="800000"/>
            <a:headEnd/>
            <a:tailEnd/>
          </a:ln>
        </p:spPr>
      </p:pic>
      <p:sp>
        <p:nvSpPr>
          <p:cNvPr id="11" name="Rectangle 10"/>
          <p:cNvSpPr/>
          <p:nvPr/>
        </p:nvSpPr>
        <p:spPr>
          <a:xfrm>
            <a:off x="2667000" y="41148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6611779"/>
            <a:ext cx="2005677" cy="246221"/>
          </a:xfrm>
          <a:prstGeom prst="rect">
            <a:avLst/>
          </a:prstGeom>
          <a:noFill/>
        </p:spPr>
        <p:txBody>
          <a:bodyPr wrap="none" rtlCol="0">
            <a:spAutoFit/>
          </a:bodyPr>
          <a:lstStyle/>
          <a:p>
            <a:r>
              <a:rPr lang="en-US" sz="1000" dirty="0" smtClean="0"/>
              <a:t>Image courtesy of Harper’s Weekly</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Second Manassas (Second Bull Run)</a:t>
            </a:r>
            <a:endParaRPr lang="en-US" sz="3600" i="1" dirty="0"/>
          </a:p>
        </p:txBody>
      </p:sp>
      <p:pic>
        <p:nvPicPr>
          <p:cNvPr id="4" name="Content Placeholder 3" descr="stonehousemanassasloc.jpg"/>
          <p:cNvPicPr>
            <a:picLocks noGrp="1" noChangeAspect="1"/>
          </p:cNvPicPr>
          <p:nvPr>
            <p:ph idx="1"/>
          </p:nvPr>
        </p:nvPicPr>
        <p:blipFill>
          <a:blip r:embed="rId2" cstate="print"/>
          <a:stretch>
            <a:fillRect/>
          </a:stretch>
        </p:blipFill>
        <p:spPr>
          <a:xfrm>
            <a:off x="2037740" y="1600200"/>
            <a:ext cx="5068520" cy="42052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Shifting Tides</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3661507303"/>
              </p:ext>
            </p:extLst>
          </p:nvPr>
        </p:nvGraphicFramePr>
        <p:xfrm>
          <a:off x="933450" y="1562100"/>
          <a:ext cx="7277099" cy="3733800"/>
        </p:xfrm>
        <a:graphic>
          <a:graphicData uri="http://schemas.openxmlformats.org/drawingml/2006/table">
            <a:tbl>
              <a:tblPr/>
              <a:tblGrid>
                <a:gridCol w="2434923"/>
                <a:gridCol w="3320349"/>
                <a:gridCol w="1521827"/>
              </a:tblGrid>
              <a:tr h="266700">
                <a:tc>
                  <a:txBody>
                    <a:bodyPr/>
                    <a:lstStyle/>
                    <a:p>
                      <a:pPr marL="0" marR="0">
                        <a:lnSpc>
                          <a:spcPct val="115000"/>
                        </a:lnSpc>
                        <a:spcBef>
                          <a:spcPts val="0"/>
                        </a:spcBef>
                        <a:spcAft>
                          <a:spcPts val="0"/>
                        </a:spcAft>
                      </a:pPr>
                      <a:r>
                        <a:rPr lang="en-US" sz="1200" b="1" dirty="0">
                          <a:solidFill>
                            <a:srgbClr val="225790"/>
                          </a:solidFill>
                          <a:latin typeface="+mj-lt"/>
                          <a:ea typeface="Times New Roman"/>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cs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cs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Sept 17,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Antietam a.k.a. Sharpsburg, MD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April 12-13, 1861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Attack on Fort Sumter, SC</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April 30-May 6, 1863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Chancellorsville, VA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dirty="0">
                          <a:latin typeface="Georgia"/>
                          <a:ea typeface="Times New Roman"/>
                          <a:cs typeface="Times New Roman"/>
                        </a:rPr>
                        <a:t>Feb 6-16 </a:t>
                      </a:r>
                      <a:r>
                        <a:rPr lang="en-US" sz="1200" dirty="0" smtClean="0">
                          <a:latin typeface="Georgia"/>
                          <a:ea typeface="Times New Roman"/>
                          <a:cs typeface="Times New Roman"/>
                        </a:rPr>
                        <a:t>,1862</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Fort Henry/Fort Donelson, TN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Dec 13,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Georgia"/>
                          <a:ea typeface="Times New Roman"/>
                          <a:cs typeface="Times New Roman"/>
                        </a:rPr>
                        <a:t>Fredericksburg, VA</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July 1-3, 1863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Gettysburg, PA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March-June,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Jackson’s Valley Campaign, VA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July 21, 1861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Georgia"/>
                          <a:ea typeface="Times New Roman"/>
                          <a:cs typeface="Times New Roman"/>
                        </a:rPr>
                        <a:t>First</a:t>
                      </a:r>
                      <a:r>
                        <a:rPr lang="en-US" sz="1200" baseline="0" dirty="0" smtClean="0">
                          <a:latin typeface="Georgia"/>
                          <a:ea typeface="Times New Roman"/>
                          <a:cs typeface="Times New Roman"/>
                        </a:rPr>
                        <a:t> </a:t>
                      </a:r>
                      <a:r>
                        <a:rPr lang="en-US" sz="1200" dirty="0" smtClean="0">
                          <a:latin typeface="Georgia"/>
                          <a:ea typeface="Times New Roman"/>
                          <a:cs typeface="Times New Roman"/>
                        </a:rPr>
                        <a:t>Manassas </a:t>
                      </a:r>
                      <a:r>
                        <a:rPr lang="en-US" sz="1200" dirty="0">
                          <a:latin typeface="Georgia"/>
                          <a:ea typeface="Times New Roman"/>
                          <a:cs typeface="Times New Roman"/>
                        </a:rPr>
                        <a:t>a.k.a. Bull Run, VA</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August 28-30,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latin typeface="Georgia"/>
                          <a:ea typeface="Times New Roman"/>
                          <a:cs typeface="Times New Roman"/>
                        </a:rPr>
                        <a:t>Second</a:t>
                      </a:r>
                      <a:r>
                        <a:rPr lang="en-US" sz="1200" baseline="0" dirty="0" smtClean="0">
                          <a:latin typeface="Georgia"/>
                          <a:ea typeface="Times New Roman"/>
                          <a:cs typeface="Times New Roman"/>
                        </a:rPr>
                        <a:t> </a:t>
                      </a:r>
                      <a:r>
                        <a:rPr lang="en-US" sz="1200" dirty="0" smtClean="0">
                          <a:latin typeface="Georgia"/>
                          <a:ea typeface="Times New Roman"/>
                          <a:cs typeface="Times New Roman"/>
                        </a:rPr>
                        <a:t>Manassas </a:t>
                      </a:r>
                      <a:r>
                        <a:rPr lang="en-US" sz="1200" dirty="0">
                          <a:latin typeface="Georgia"/>
                          <a:ea typeface="Times New Roman"/>
                          <a:cs typeface="Times New Roman"/>
                        </a:rPr>
                        <a:t>a.k.a. </a:t>
                      </a:r>
                      <a:r>
                        <a:rPr lang="en-US" sz="1200" dirty="0" smtClean="0">
                          <a:latin typeface="Georgia"/>
                          <a:ea typeface="Times New Roman"/>
                          <a:cs typeface="Times New Roman"/>
                        </a:rPr>
                        <a:t> Second</a:t>
                      </a:r>
                      <a:r>
                        <a:rPr lang="en-US" sz="1200" baseline="0" dirty="0" smtClean="0">
                          <a:latin typeface="Georgia"/>
                          <a:ea typeface="Times New Roman"/>
                          <a:cs typeface="Times New Roman"/>
                        </a:rPr>
                        <a:t> </a:t>
                      </a:r>
                      <a:r>
                        <a:rPr lang="en-US" sz="1200" dirty="0" smtClean="0">
                          <a:latin typeface="Georgia"/>
                          <a:ea typeface="Times New Roman"/>
                          <a:cs typeface="Times New Roman"/>
                        </a:rPr>
                        <a:t>Bull </a:t>
                      </a:r>
                      <a:r>
                        <a:rPr lang="en-US" sz="1200" dirty="0">
                          <a:latin typeface="Georgia"/>
                          <a:ea typeface="Times New Roman"/>
                          <a:cs typeface="Times New Roman"/>
                        </a:rPr>
                        <a:t>Run, VA</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Oct 8, 1862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Perryville, KY</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dirty="0">
                          <a:latin typeface="Georgia"/>
                          <a:ea typeface="Times New Roman"/>
                          <a:cs typeface="Times New Roman"/>
                        </a:rPr>
                        <a:t>April 6-7</a:t>
                      </a:r>
                      <a:r>
                        <a:rPr lang="en-US" sz="1200" dirty="0" smtClean="0">
                          <a:latin typeface="Georgia"/>
                          <a:ea typeface="Times New Roman"/>
                          <a:cs typeface="Times New Roman"/>
                        </a:rPr>
                        <a:t>, 1862</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Shiloh a.k.a. Pittsburg Landing, TN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a:latin typeface="Georgia"/>
                          <a:ea typeface="Times New Roman"/>
                          <a:cs typeface="Times New Roman"/>
                        </a:rPr>
                        <a:t>May 18 – July 4 1863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Siege of Vicksburg, MS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marL="0" marR="0">
                        <a:lnSpc>
                          <a:spcPct val="115000"/>
                        </a:lnSpc>
                        <a:spcBef>
                          <a:spcPts val="0"/>
                        </a:spcBef>
                        <a:spcAft>
                          <a:spcPts val="0"/>
                        </a:spcAft>
                      </a:pPr>
                      <a:r>
                        <a:rPr lang="en-US" sz="1200" dirty="0">
                          <a:latin typeface="Georgia"/>
                          <a:ea typeface="Times New Roman"/>
                          <a:cs typeface="Times New Roman"/>
                        </a:rPr>
                        <a:t>Dec 31, </a:t>
                      </a:r>
                      <a:r>
                        <a:rPr lang="en-US" sz="1200" dirty="0" smtClean="0">
                          <a:latin typeface="Georgia"/>
                          <a:ea typeface="Times New Roman"/>
                          <a:cs typeface="Times New Roman"/>
                        </a:rPr>
                        <a:t>1862-Jan </a:t>
                      </a:r>
                      <a:r>
                        <a:rPr lang="en-US" sz="1200" dirty="0">
                          <a:latin typeface="Georgia"/>
                          <a:ea typeface="Times New Roman"/>
                          <a:cs typeface="Times New Roman"/>
                        </a:rPr>
                        <a:t>2, 1863</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Georgia"/>
                          <a:ea typeface="Times New Roman"/>
                          <a:cs typeface="Times New Roman"/>
                        </a:rPr>
                        <a:t>Stones River a.k.a. Murfreesboro, TN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524000" y="5638800"/>
            <a:ext cx="7239000" cy="769441"/>
          </a:xfrm>
          <a:prstGeom prst="rect">
            <a:avLst/>
          </a:prstGeom>
          <a:noFill/>
        </p:spPr>
        <p:txBody>
          <a:bodyPr wrap="square" rtlCol="0">
            <a:spAutoFit/>
          </a:bodyPr>
          <a:lstStyle/>
          <a:p>
            <a:r>
              <a:rPr lang="en-US" sz="2200" dirty="0">
                <a:solidFill>
                  <a:srgbClr val="225790"/>
                </a:solidFill>
                <a:latin typeface="+mj-lt"/>
              </a:rPr>
              <a:t>At the top of </a:t>
            </a:r>
            <a:r>
              <a:rPr lang="en-US" sz="2200" dirty="0" smtClean="0">
                <a:solidFill>
                  <a:srgbClr val="225790"/>
                </a:solidFill>
                <a:latin typeface="+mj-lt"/>
              </a:rPr>
              <a:t>your Timeline and Map </a:t>
            </a:r>
            <a:r>
              <a:rPr lang="en-US" sz="2200" dirty="0">
                <a:solidFill>
                  <a:srgbClr val="225790"/>
                </a:solidFill>
                <a:latin typeface="+mj-lt"/>
              </a:rPr>
              <a:t>W</a:t>
            </a:r>
            <a:r>
              <a:rPr lang="en-US" sz="2200" dirty="0" smtClean="0">
                <a:solidFill>
                  <a:srgbClr val="225790"/>
                </a:solidFill>
                <a:latin typeface="+mj-lt"/>
              </a:rPr>
              <a:t>orksheet is a chart listing the </a:t>
            </a:r>
            <a:r>
              <a:rPr lang="en-US" sz="2200" dirty="0">
                <a:solidFill>
                  <a:srgbClr val="225790"/>
                </a:solidFill>
                <a:latin typeface="+mj-lt"/>
              </a:rPr>
              <a:t>battles </a:t>
            </a:r>
            <a:r>
              <a:rPr lang="en-US" sz="2200" dirty="0" smtClean="0">
                <a:solidFill>
                  <a:srgbClr val="225790"/>
                </a:solidFill>
                <a:latin typeface="+mj-lt"/>
              </a:rPr>
              <a:t>including </a:t>
            </a:r>
            <a:r>
              <a:rPr lang="en-US" sz="2200" dirty="0">
                <a:solidFill>
                  <a:srgbClr val="225790"/>
                </a:solidFill>
                <a:latin typeface="+mj-lt"/>
              </a:rPr>
              <a:t>their location and </a:t>
            </a:r>
            <a:r>
              <a:rPr lang="en-US" sz="2200" dirty="0" smtClean="0">
                <a:solidFill>
                  <a:srgbClr val="225790"/>
                </a:solidFill>
                <a:latin typeface="+mj-lt"/>
              </a:rPr>
              <a:t>date.</a:t>
            </a:r>
            <a:endParaRPr lang="en-US" sz="2200" dirty="0">
              <a:solidFill>
                <a:srgbClr val="225790"/>
              </a:solidFill>
              <a:latin typeface="+mj-lt"/>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47144" y="5601132"/>
            <a:ext cx="676856" cy="5324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Antietam (Sharpsburg)</a:t>
            </a:r>
            <a:endParaRPr lang="en-US" sz="4000" i="1"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77482" y="1600200"/>
            <a:ext cx="5989035" cy="420528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Perryville</a:t>
            </a:r>
            <a:endParaRPr lang="en-US" sz="4000" i="1"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79977" y="1600200"/>
            <a:ext cx="6384045" cy="42052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Fredericksburg</a:t>
            </a:r>
            <a:endParaRPr lang="en-US" sz="4000" i="1" dirty="0"/>
          </a:p>
        </p:txBody>
      </p:sp>
      <p:pic>
        <p:nvPicPr>
          <p:cNvPr id="7" name="Content Placeholder 6" descr="Fredericksburgkurzallisonloc.jpg"/>
          <p:cNvPicPr>
            <a:picLocks noGrp="1" noChangeAspect="1"/>
          </p:cNvPicPr>
          <p:nvPr>
            <p:ph idx="1"/>
          </p:nvPr>
        </p:nvPicPr>
        <p:blipFill>
          <a:blip r:embed="rId2" cstate="print"/>
          <a:stretch>
            <a:fillRect/>
          </a:stretch>
        </p:blipFill>
        <p:spPr>
          <a:xfrm>
            <a:off x="1771650" y="1676400"/>
            <a:ext cx="5600700" cy="390648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Stones River (Murfreesboro)</a:t>
            </a:r>
            <a:endParaRPr lang="en-US" sz="4000"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25781" y="1600200"/>
            <a:ext cx="5692437" cy="420528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75000"/>
                  </a:schemeClr>
                </a:solidFill>
              </a:rPr>
              <a:t>Chancellorsville</a:t>
            </a:r>
            <a:endParaRPr lang="en-US" sz="4000"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11079" y="1600200"/>
            <a:ext cx="3521841" cy="420528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1400" dirty="0" smtClean="0"/>
          </a:p>
          <a:p>
            <a:endParaRPr lang="en-US" sz="1400" dirty="0" smtClean="0"/>
          </a:p>
          <a:p>
            <a:pPr>
              <a:buNone/>
            </a:pPr>
            <a:endParaRPr lang="en-US" sz="4400" dirty="0"/>
          </a:p>
        </p:txBody>
      </p:sp>
      <p:cxnSp>
        <p:nvCxnSpPr>
          <p:cNvPr id="11" name="Straight Connector 10"/>
          <p:cNvCxnSpPr/>
          <p:nvPr/>
        </p:nvCxnSpPr>
        <p:spPr>
          <a:xfrm>
            <a:off x="914400" y="3429000"/>
            <a:ext cx="73152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743200" y="2743200"/>
            <a:ext cx="0" cy="1371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400800" y="2743200"/>
            <a:ext cx="0" cy="1371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572000" y="2743200"/>
            <a:ext cx="0" cy="1371600"/>
          </a:xfrm>
          <a:prstGeom prst="line">
            <a:avLst/>
          </a:prstGeom>
          <a:ln w="19050"/>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838200" y="3124200"/>
            <a:ext cx="762000" cy="369332"/>
          </a:xfrm>
          <a:prstGeom prst="rect">
            <a:avLst/>
          </a:prstGeom>
          <a:noFill/>
        </p:spPr>
        <p:txBody>
          <a:bodyPr wrap="square" rtlCol="0">
            <a:spAutoFit/>
          </a:bodyPr>
          <a:lstStyle/>
          <a:p>
            <a:r>
              <a:rPr lang="en-US" dirty="0" smtClean="0"/>
              <a:t>1861</a:t>
            </a:r>
            <a:endParaRPr lang="en-US" dirty="0"/>
          </a:p>
        </p:txBody>
      </p:sp>
      <p:sp>
        <p:nvSpPr>
          <p:cNvPr id="28" name="TextBox 27"/>
          <p:cNvSpPr txBox="1"/>
          <p:nvPr/>
        </p:nvSpPr>
        <p:spPr>
          <a:xfrm>
            <a:off x="7620000" y="3124200"/>
            <a:ext cx="762000" cy="369332"/>
          </a:xfrm>
          <a:prstGeom prst="rect">
            <a:avLst/>
          </a:prstGeom>
          <a:noFill/>
        </p:spPr>
        <p:txBody>
          <a:bodyPr wrap="square" rtlCol="0">
            <a:spAutoFit/>
          </a:bodyPr>
          <a:lstStyle/>
          <a:p>
            <a:r>
              <a:rPr lang="en-US" dirty="0" smtClean="0"/>
              <a:t>1863</a:t>
            </a:r>
            <a:endParaRPr lang="en-US" dirty="0"/>
          </a:p>
        </p:txBody>
      </p:sp>
      <p:sp>
        <p:nvSpPr>
          <p:cNvPr id="5" name="TextBox 4"/>
          <p:cNvSpPr txBox="1"/>
          <p:nvPr/>
        </p:nvSpPr>
        <p:spPr>
          <a:xfrm>
            <a:off x="1600200" y="533400"/>
            <a:ext cx="7162800" cy="984885"/>
          </a:xfrm>
          <a:prstGeom prst="rect">
            <a:avLst/>
          </a:prstGeom>
          <a:noFill/>
        </p:spPr>
        <p:txBody>
          <a:bodyPr wrap="square" rtlCol="0">
            <a:spAutoFit/>
          </a:bodyPr>
          <a:lstStyle/>
          <a:p>
            <a:r>
              <a:rPr lang="en-US" sz="3600" dirty="0" smtClean="0">
                <a:latin typeface="Georgia" pitchFamily="18" charset="0"/>
              </a:rPr>
              <a:t>Activity</a:t>
            </a:r>
            <a:r>
              <a:rPr lang="en-US" sz="2200" dirty="0" smtClean="0">
                <a:latin typeface="Georgia" pitchFamily="18" charset="0"/>
              </a:rPr>
              <a:t/>
            </a:r>
            <a:br>
              <a:rPr lang="en-US" sz="2200" dirty="0" smtClean="0">
                <a:latin typeface="Georgia" pitchFamily="18" charset="0"/>
              </a:rPr>
            </a:br>
            <a:r>
              <a:rPr lang="en-US" sz="2200" dirty="0" smtClean="0">
                <a:solidFill>
                  <a:srgbClr val="225790"/>
                </a:solidFill>
                <a:latin typeface="+mj-lt"/>
              </a:rPr>
              <a:t>Place </a:t>
            </a:r>
            <a:r>
              <a:rPr lang="en-US" sz="2200" dirty="0">
                <a:solidFill>
                  <a:srgbClr val="225790"/>
                </a:solidFill>
                <a:latin typeface="+mj-lt"/>
              </a:rPr>
              <a:t>the events on the timeline in chronological order</a:t>
            </a:r>
            <a:r>
              <a:rPr lang="en-US" sz="2200" dirty="0" smtClean="0">
                <a:solidFill>
                  <a:srgbClr val="225790"/>
                </a:solidFill>
                <a:latin typeface="+mj-lt"/>
              </a:rPr>
              <a:t>.</a:t>
            </a:r>
            <a:endParaRPr lang="en-US" sz="2200" dirty="0">
              <a:solidFill>
                <a:srgbClr val="225790"/>
              </a:solidFill>
              <a:latin typeface="+mj-lt"/>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47144" y="601105"/>
            <a:ext cx="676856" cy="5324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700" dirty="0"/>
              <a:t>Let’s take a moment to look at our maps and timeline. </a:t>
            </a:r>
            <a:endParaRPr lang="en-US" sz="3700" dirty="0" smtClean="0"/>
          </a:p>
          <a:p>
            <a:r>
              <a:rPr lang="en-US" dirty="0" smtClean="0">
                <a:solidFill>
                  <a:srgbClr val="225790"/>
                </a:solidFill>
                <a:latin typeface="+mj-lt"/>
              </a:rPr>
              <a:t>Where </a:t>
            </a:r>
            <a:r>
              <a:rPr lang="en-US" dirty="0">
                <a:solidFill>
                  <a:srgbClr val="225790"/>
                </a:solidFill>
                <a:latin typeface="+mj-lt"/>
              </a:rPr>
              <a:t>are most of the Confederate victories? </a:t>
            </a:r>
            <a:endParaRPr lang="en-US" dirty="0" smtClean="0">
              <a:solidFill>
                <a:srgbClr val="225790"/>
              </a:solidFill>
              <a:latin typeface="+mj-lt"/>
            </a:endParaRPr>
          </a:p>
          <a:p>
            <a:r>
              <a:rPr lang="en-US" dirty="0" smtClean="0">
                <a:solidFill>
                  <a:srgbClr val="225790"/>
                </a:solidFill>
                <a:latin typeface="+mj-lt"/>
              </a:rPr>
              <a:t>Where </a:t>
            </a:r>
            <a:r>
              <a:rPr lang="en-US" dirty="0">
                <a:solidFill>
                  <a:srgbClr val="225790"/>
                </a:solidFill>
                <a:latin typeface="+mj-lt"/>
              </a:rPr>
              <a:t>are most of the United States’ victories?</a:t>
            </a:r>
          </a:p>
        </p:txBody>
      </p:sp>
      <p:sp>
        <p:nvSpPr>
          <p:cNvPr id="6" name="Title 3"/>
          <p:cNvSpPr>
            <a:spLocks noGrp="1"/>
          </p:cNvSpPr>
          <p:nvPr>
            <p:ph type="title"/>
          </p:nvPr>
        </p:nvSpPr>
        <p:spPr>
          <a:xfrm>
            <a:off x="838200" y="644525"/>
            <a:ext cx="8229600" cy="773113"/>
          </a:xfrm>
        </p:spPr>
        <p:txBody>
          <a:bodyPr/>
          <a:lstStyle/>
          <a:p>
            <a:r>
              <a:rPr lang="en-US" sz="4000" dirty="0" smtClean="0">
                <a:solidFill>
                  <a:schemeClr val="tx1"/>
                </a:solidFill>
              </a:rPr>
              <a:t>Activity: </a:t>
            </a:r>
            <a:r>
              <a:rPr lang="en-US" sz="4000" dirty="0" smtClean="0"/>
              <a:t>Shifting Tides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381000"/>
            <a:ext cx="1428750" cy="11239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4D4D4D"/>
                </a:solidFill>
              </a:rPr>
              <a:t>Shifting Tides</a:t>
            </a:r>
            <a:endParaRPr lang="en-US" sz="4000" i="1" dirty="0">
              <a:solidFill>
                <a:srgbClr val="4D4D4D"/>
              </a:solidFill>
            </a:endParaRPr>
          </a:p>
        </p:txBody>
      </p:sp>
      <p:pic>
        <p:nvPicPr>
          <p:cNvPr id="4" name="Content Placeholder 3" descr="USCapitolloc.jpg"/>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1676400"/>
            <a:ext cx="4038600" cy="3563391"/>
          </a:xfrm>
        </p:spPr>
      </p:pic>
      <p:sp>
        <p:nvSpPr>
          <p:cNvPr id="3" name="Content Placeholder 2"/>
          <p:cNvSpPr>
            <a:spLocks noGrp="1"/>
          </p:cNvSpPr>
          <p:nvPr>
            <p:ph sz="half" idx="2"/>
          </p:nvPr>
        </p:nvSpPr>
        <p:spPr/>
        <p:txBody>
          <a:bodyPr/>
          <a:lstStyle/>
          <a:p>
            <a:pPr marL="0" indent="0">
              <a:buNone/>
            </a:pPr>
            <a:r>
              <a:rPr lang="en-US" sz="2200" dirty="0"/>
              <a:t>Even though there were more Union victories in the west, many people placed more importance on the east because that is where the capitals of the United States and the Confederate States were located</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The Situation </a:t>
            </a:r>
            <a:r>
              <a:rPr lang="en-US" sz="3200" dirty="0"/>
              <a:t>as the </a:t>
            </a:r>
            <a:r>
              <a:rPr lang="en-US" sz="3200" dirty="0" smtClean="0"/>
              <a:t>Summer </a:t>
            </a:r>
            <a:r>
              <a:rPr lang="en-US" sz="3200" dirty="0"/>
              <a:t>of 1863 A</a:t>
            </a:r>
            <a:r>
              <a:rPr lang="en-US" sz="3200" dirty="0" smtClean="0"/>
              <a:t>rrives</a:t>
            </a:r>
            <a:endParaRPr lang="en-US" sz="3200" dirty="0"/>
          </a:p>
        </p:txBody>
      </p:sp>
      <p:pic>
        <p:nvPicPr>
          <p:cNvPr id="4" name="Content Placeholder 3" descr="general-ulysses-s-grant.jpg"/>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66139" y="1600200"/>
            <a:ext cx="3620721" cy="4232275"/>
          </a:xfrm>
        </p:spPr>
      </p:pic>
      <p:sp>
        <p:nvSpPr>
          <p:cNvPr id="5" name="Content Placeholder 4"/>
          <p:cNvSpPr>
            <a:spLocks noGrp="1"/>
          </p:cNvSpPr>
          <p:nvPr>
            <p:ph sz="half" idx="2"/>
          </p:nvPr>
        </p:nvSpPr>
        <p:spPr/>
        <p:txBody>
          <a:bodyPr/>
          <a:lstStyle/>
          <a:p>
            <a:pPr marL="0" indent="0">
              <a:buNone/>
            </a:pPr>
            <a:r>
              <a:rPr lang="en-US" sz="2200" dirty="0" smtClean="0"/>
              <a:t>In the West, United </a:t>
            </a:r>
            <a:r>
              <a:rPr lang="en-US" sz="2200" dirty="0"/>
              <a:t>States military forces under Ulysses S. Grant have surrounded Vicksburg, Mississippi, which was a significant point that controlled access to the Mississippi River.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00" dirty="0" smtClean="0"/>
              <a:t> </a:t>
            </a:r>
            <a:endParaRPr lang="en-US" sz="3100" i="1" dirty="0"/>
          </a:p>
        </p:txBody>
      </p:sp>
      <p:pic>
        <p:nvPicPr>
          <p:cNvPr id="12" name="Content Placeholder 11"/>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00200" y="1600200"/>
            <a:ext cx="5943600" cy="4543220"/>
          </a:xfrm>
        </p:spPr>
      </p:pic>
      <p:sp>
        <p:nvSpPr>
          <p:cNvPr id="11" name="Title 2"/>
          <p:cNvSpPr txBox="1">
            <a:spLocks/>
          </p:cNvSpPr>
          <p:nvPr/>
        </p:nvSpPr>
        <p:spPr bwMode="auto">
          <a:xfrm>
            <a:off x="609600" y="7969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3200" dirty="0" smtClean="0">
                <a:solidFill>
                  <a:srgbClr val="4D4D4D"/>
                </a:solidFill>
              </a:rPr>
              <a:t>The </a:t>
            </a:r>
            <a:r>
              <a:rPr lang="en-US" sz="3200" dirty="0">
                <a:solidFill>
                  <a:srgbClr val="4D4D4D"/>
                </a:solidFill>
              </a:rPr>
              <a:t>S</a:t>
            </a:r>
            <a:r>
              <a:rPr lang="en-US" sz="3200" dirty="0" smtClean="0">
                <a:solidFill>
                  <a:srgbClr val="4D4D4D"/>
                </a:solidFill>
              </a:rPr>
              <a:t>ituation as the Summer of 1863 </a:t>
            </a:r>
            <a:r>
              <a:rPr lang="en-US" sz="3200" dirty="0">
                <a:solidFill>
                  <a:srgbClr val="4D4D4D"/>
                </a:solidFill>
              </a:rPr>
              <a:t>A</a:t>
            </a:r>
            <a:r>
              <a:rPr lang="en-US" sz="3200" dirty="0" smtClean="0">
                <a:solidFill>
                  <a:srgbClr val="4D4D4D"/>
                </a:solidFill>
              </a:rPr>
              <a:t>rrives</a:t>
            </a:r>
            <a:endParaRPr lang="en-US" sz="3200" dirty="0">
              <a:solidFill>
                <a:srgbClr val="4D4D4D"/>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Vicksburg</a:t>
            </a:r>
            <a:endParaRPr lang="en-US" sz="4000" i="1" dirty="0"/>
          </a:p>
        </p:txBody>
      </p:sp>
      <p:pic>
        <p:nvPicPr>
          <p:cNvPr id="6" name="Content Placeholder 5" descr="shirleyhousevicksburgnps.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816693" y="1600200"/>
            <a:ext cx="5510614" cy="4205288"/>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4D4D4D"/>
                </a:solidFill>
              </a:rPr>
              <a:t>Vicksburg</a:t>
            </a:r>
            <a:endParaRPr lang="en-US" sz="4000" i="1" dirty="0">
              <a:solidFill>
                <a:srgbClr val="4D4D4D"/>
              </a:solidFill>
            </a:endParaRPr>
          </a:p>
        </p:txBody>
      </p:sp>
      <p:pic>
        <p:nvPicPr>
          <p:cNvPr id="4" name="Content Placeholder 3" descr="Vicksburgsignalcorpsloc.jpg"/>
          <p:cNvPicPr>
            <a:picLocks noGrp="1" noChangeAspect="1"/>
          </p:cNvPicPr>
          <p:nvPr>
            <p:ph sz="half" idx="1"/>
          </p:nvPr>
        </p:nvPicPr>
        <p:blipFill>
          <a:blip r:embed="rId3" cstate="print"/>
          <a:stretch>
            <a:fillRect/>
          </a:stretch>
        </p:blipFill>
        <p:spPr>
          <a:xfrm>
            <a:off x="457200" y="1676400"/>
            <a:ext cx="4038600" cy="3205638"/>
          </a:xfrm>
        </p:spPr>
      </p:pic>
      <p:sp>
        <p:nvSpPr>
          <p:cNvPr id="3" name="Content Placeholder 2"/>
          <p:cNvSpPr>
            <a:spLocks noGrp="1"/>
          </p:cNvSpPr>
          <p:nvPr>
            <p:ph sz="half" idx="2"/>
          </p:nvPr>
        </p:nvSpPr>
        <p:spPr/>
        <p:txBody>
          <a:bodyPr/>
          <a:lstStyle/>
          <a:p>
            <a:pPr marL="0" indent="0">
              <a:buNone/>
            </a:pPr>
            <a:r>
              <a:rPr lang="en-US" sz="2200" dirty="0"/>
              <a:t>After 47 days of bombardment Pemberton surrendered Vicksburg to Grant on July 4, 1863.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rgbClr val="4D4D4D"/>
                </a:solidFill>
              </a:rPr>
              <a:t>Vicksburg</a:t>
            </a:r>
            <a:endParaRPr lang="en-US" sz="4000" dirty="0">
              <a:solidFill>
                <a:srgbClr val="4D4D4D"/>
              </a:solidFill>
            </a:endParaRPr>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74110" y="1600200"/>
            <a:ext cx="4595779" cy="4205288"/>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1676400"/>
            <a:ext cx="4038600" cy="3287672"/>
          </a:xfrm>
        </p:spPr>
      </p:pic>
      <p:sp>
        <p:nvSpPr>
          <p:cNvPr id="7" name="Content Placeholder 6"/>
          <p:cNvSpPr>
            <a:spLocks noGrp="1"/>
          </p:cNvSpPr>
          <p:nvPr>
            <p:ph sz="half" idx="2"/>
          </p:nvPr>
        </p:nvSpPr>
        <p:spPr/>
        <p:txBody>
          <a:bodyPr/>
          <a:lstStyle/>
          <a:p>
            <a:pPr marL="0" indent="0">
              <a:buNone/>
            </a:pPr>
            <a:r>
              <a:rPr lang="en-US" sz="2200" dirty="0">
                <a:latin typeface="Georgia" pitchFamily="18" charset="0"/>
              </a:rPr>
              <a:t>In the east, Confederate forces under General Robert E. Lee invaded the northern state of Pennsylvania</a:t>
            </a:r>
          </a:p>
          <a:p>
            <a:pPr marL="0" indent="0">
              <a:buNone/>
            </a:pPr>
            <a:endParaRPr lang="en-US" dirty="0"/>
          </a:p>
        </p:txBody>
      </p:sp>
      <p:sp>
        <p:nvSpPr>
          <p:cNvPr id="10" name="Title 2"/>
          <p:cNvSpPr txBox="1">
            <a:spLocks/>
          </p:cNvSpPr>
          <p:nvPr/>
        </p:nvSpPr>
        <p:spPr bwMode="auto">
          <a:xfrm>
            <a:off x="457200" y="685800"/>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3200" dirty="0" smtClean="0"/>
              <a:t>The Situation as the Summer of 1863 Arrives</a:t>
            </a:r>
            <a:endParaRPr lang="en-US" sz="3200" dirty="0"/>
          </a:p>
        </p:txBody>
      </p:sp>
    </p:spTree>
    <p:extLst>
      <p:ext uri="{BB962C8B-B14F-4D97-AF65-F5344CB8AC3E}">
        <p14:creationId xmlns:p14="http://schemas.microsoft.com/office/powerpoint/2010/main" val="712264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96571"/>
            <a:ext cx="3200400" cy="3886199"/>
          </a:xfrm>
        </p:spPr>
        <p:txBody>
          <a:bodyPr anchor="t">
            <a:normAutofit/>
          </a:bodyPr>
          <a:lstStyle/>
          <a:p>
            <a:pPr algn="l"/>
            <a:r>
              <a:rPr lang="en-US" sz="2200" dirty="0" smtClean="0">
                <a:solidFill>
                  <a:schemeClr val="tx1"/>
                </a:solidFill>
                <a:latin typeface="Georgia" pitchFamily="18" charset="0"/>
              </a:rPr>
              <a:t>At this point in the war, the Confederate Army of Northern Virginia had a winning record. </a:t>
            </a:r>
            <a:br>
              <a:rPr lang="en-US" sz="2200" dirty="0" smtClean="0">
                <a:solidFill>
                  <a:schemeClr val="tx1"/>
                </a:solidFill>
                <a:latin typeface="Georgia" pitchFamily="18" charset="0"/>
              </a:rPr>
            </a:br>
            <a:r>
              <a:rPr lang="en-US" sz="2200" dirty="0">
                <a:solidFill>
                  <a:schemeClr val="tx1"/>
                </a:solidFill>
                <a:latin typeface="Georgia" pitchFamily="18" charset="0"/>
              </a:rPr>
              <a:t/>
            </a:r>
            <a:br>
              <a:rPr lang="en-US" sz="2200" dirty="0">
                <a:solidFill>
                  <a:schemeClr val="tx1"/>
                </a:solidFill>
                <a:latin typeface="Georgia" pitchFamily="18" charset="0"/>
              </a:rPr>
            </a:br>
            <a:r>
              <a:rPr lang="en-US" sz="2200" dirty="0" smtClean="0">
                <a:solidFill>
                  <a:schemeClr val="tx1"/>
                </a:solidFill>
                <a:latin typeface="Georgia" pitchFamily="18" charset="0"/>
              </a:rPr>
              <a:t>And Confederate General, Robert E. Lee had a plan to move his army north.</a:t>
            </a:r>
            <a:endParaRPr lang="en-US" sz="1600" i="1" dirty="0">
              <a:latin typeface="Georgia" pitchFamily="18" charset="0"/>
            </a:endParaRPr>
          </a:p>
        </p:txBody>
      </p:sp>
      <p:pic>
        <p:nvPicPr>
          <p:cNvPr id="6" name="Content Placeholder 3" descr="800px-General_R__E__Lee_and_Travelerwikimediacommon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09600" y="1596571"/>
            <a:ext cx="4343400" cy="313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bwMode="auto">
          <a:xfrm>
            <a:off x="457200" y="685800"/>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3200" dirty="0" smtClean="0">
                <a:solidFill>
                  <a:srgbClr val="4D4D4D"/>
                </a:solidFill>
              </a:rPr>
              <a:t>The Situation as the Summer of 1863 Arrives</a:t>
            </a:r>
            <a:endParaRPr lang="en-US" sz="3200" dirty="0">
              <a:solidFill>
                <a:srgbClr val="4D4D4D"/>
              </a:solidFill>
            </a:endParaRPr>
          </a:p>
        </p:txBody>
      </p:sp>
    </p:spTree>
    <p:extLst>
      <p:ext uri="{BB962C8B-B14F-4D97-AF65-F5344CB8AC3E}">
        <p14:creationId xmlns:p14="http://schemas.microsoft.com/office/powerpoint/2010/main" val="47985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14489" y="1417320"/>
            <a:ext cx="5515022" cy="4191000"/>
          </a:xfrm>
          <a:prstGeom prst="rect">
            <a:avLst/>
          </a:prstGeom>
        </p:spPr>
      </p:pic>
      <p:sp>
        <p:nvSpPr>
          <p:cNvPr id="5" name="TextBox 4"/>
          <p:cNvSpPr txBox="1"/>
          <p:nvPr/>
        </p:nvSpPr>
        <p:spPr>
          <a:xfrm>
            <a:off x="1524001" y="373559"/>
            <a:ext cx="6553200" cy="769441"/>
          </a:xfrm>
          <a:prstGeom prst="rect">
            <a:avLst/>
          </a:prstGeom>
          <a:noFill/>
        </p:spPr>
        <p:txBody>
          <a:bodyPr wrap="square" rtlCol="0">
            <a:spAutoFit/>
          </a:bodyPr>
          <a:lstStyle/>
          <a:p>
            <a:r>
              <a:rPr lang="en-US" sz="2200" dirty="0">
                <a:solidFill>
                  <a:srgbClr val="225790"/>
                </a:solidFill>
                <a:latin typeface="+mj-lt"/>
              </a:rPr>
              <a:t>On the other side of </a:t>
            </a:r>
            <a:r>
              <a:rPr lang="en-US" sz="2200" dirty="0" smtClean="0">
                <a:solidFill>
                  <a:srgbClr val="225790"/>
                </a:solidFill>
                <a:latin typeface="+mj-lt"/>
              </a:rPr>
              <a:t>your worksheet </a:t>
            </a:r>
            <a:r>
              <a:rPr lang="en-US" sz="2200" dirty="0">
                <a:solidFill>
                  <a:srgbClr val="225790"/>
                </a:solidFill>
                <a:latin typeface="+mj-lt"/>
              </a:rPr>
              <a:t>is a map showing the </a:t>
            </a:r>
            <a:r>
              <a:rPr lang="en-US" sz="2200" dirty="0" smtClean="0">
                <a:solidFill>
                  <a:srgbClr val="225790"/>
                </a:solidFill>
                <a:latin typeface="+mj-lt"/>
              </a:rPr>
              <a:t>battles on your chart.</a:t>
            </a:r>
            <a:endParaRPr lang="en-US" sz="2200" dirty="0">
              <a:solidFill>
                <a:srgbClr val="225790"/>
              </a:solidFill>
              <a:latin typeface="+mj-l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47145" y="373559"/>
            <a:ext cx="676856" cy="53246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Gettysburg</a:t>
            </a:r>
            <a:endParaRPr lang="en-US" sz="1600" i="1" dirty="0"/>
          </a:p>
        </p:txBody>
      </p:sp>
      <p:pic>
        <p:nvPicPr>
          <p:cNvPr id="5" name="Content Placeholder 4" descr="gettysburgdeadpeachorchardloc.jpg"/>
          <p:cNvPicPr>
            <a:picLocks noGrp="1" noChangeAspect="1"/>
          </p:cNvPicPr>
          <p:nvPr>
            <p:ph idx="1"/>
          </p:nvPr>
        </p:nvPicPr>
        <p:blipFill>
          <a:blip r:embed="rId2" cstate="print"/>
          <a:stretch>
            <a:fillRect/>
          </a:stretch>
        </p:blipFill>
        <p:spPr>
          <a:xfrm>
            <a:off x="2032958" y="1600200"/>
            <a:ext cx="5078083" cy="4205288"/>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773113"/>
          </a:xfrm>
        </p:spPr>
        <p:txBody>
          <a:bodyPr/>
          <a:lstStyle/>
          <a:p>
            <a:r>
              <a:rPr lang="en-US" sz="4000" dirty="0" smtClean="0">
                <a:solidFill>
                  <a:srgbClr val="4D4D4D"/>
                </a:solidFill>
              </a:rPr>
              <a:t>Gettysburg</a:t>
            </a:r>
            <a:endParaRPr lang="en-US" sz="4000" dirty="0">
              <a:solidFill>
                <a:srgbClr val="4D4D4D"/>
              </a:solidFill>
            </a:endParaRPr>
          </a:p>
        </p:txBody>
      </p:sp>
      <p:sp>
        <p:nvSpPr>
          <p:cNvPr id="6" name="TextBox 5"/>
          <p:cNvSpPr txBox="1"/>
          <p:nvPr/>
        </p:nvSpPr>
        <p:spPr>
          <a:xfrm>
            <a:off x="228600" y="1143000"/>
            <a:ext cx="8763000" cy="4939814"/>
          </a:xfrm>
          <a:prstGeom prst="rect">
            <a:avLst/>
          </a:prstGeom>
          <a:noFill/>
        </p:spPr>
        <p:txBody>
          <a:bodyPr wrap="square" rtlCol="0">
            <a:spAutoFit/>
          </a:bodyPr>
          <a:lstStyle/>
          <a:p>
            <a:r>
              <a:rPr lang="en-US" sz="2500" dirty="0" smtClean="0">
                <a:solidFill>
                  <a:srgbClr val="292929"/>
                </a:solidFill>
                <a:latin typeface="Georgia" pitchFamily="18" charset="0"/>
              </a:rPr>
              <a:t>5 reasons </a:t>
            </a:r>
            <a:r>
              <a:rPr lang="en-US" sz="2500" dirty="0">
                <a:solidFill>
                  <a:srgbClr val="292929"/>
                </a:solidFill>
                <a:latin typeface="Georgia" pitchFamily="18" charset="0"/>
              </a:rPr>
              <a:t>Lee invaded Pennsylvania </a:t>
            </a:r>
            <a:r>
              <a:rPr lang="en-US" sz="2500" dirty="0" smtClean="0">
                <a:solidFill>
                  <a:srgbClr val="292929"/>
                </a:solidFill>
                <a:latin typeface="Georgia" pitchFamily="18" charset="0"/>
              </a:rPr>
              <a:t>:</a:t>
            </a:r>
            <a:r>
              <a:rPr lang="en-US" dirty="0" smtClean="0">
                <a:latin typeface="Georgia" pitchFamily="18" charset="0"/>
              </a:rPr>
              <a:t/>
            </a:r>
            <a:br>
              <a:rPr lang="en-US" dirty="0" smtClean="0">
                <a:latin typeface="Georgia" pitchFamily="18" charset="0"/>
              </a:rPr>
            </a:br>
            <a:endParaRPr lang="en-US" sz="1000" dirty="0" smtClean="0">
              <a:latin typeface="Georgia" pitchFamily="18" charset="0"/>
            </a:endParaRPr>
          </a:p>
          <a:p>
            <a:pPr marL="800100" lvl="1" indent="-342900">
              <a:buAutoNum type="arabicPeriod"/>
            </a:pPr>
            <a:r>
              <a:rPr lang="en-US" sz="2000" dirty="0" smtClean="0">
                <a:latin typeface="Georgia" pitchFamily="18" charset="0"/>
              </a:rPr>
              <a:t>to </a:t>
            </a:r>
            <a:r>
              <a:rPr lang="en-US" sz="2000" dirty="0">
                <a:latin typeface="Georgia" pitchFamily="18" charset="0"/>
              </a:rPr>
              <a:t>disrupt the Union’s ability to attack the Confederate capital at Richmond, </a:t>
            </a:r>
            <a:r>
              <a:rPr lang="en-US" sz="2000" dirty="0" smtClean="0">
                <a:latin typeface="Georgia" pitchFamily="18" charset="0"/>
              </a:rPr>
              <a:t>Virginia</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smtClean="0">
                <a:latin typeface="Georgia" pitchFamily="18" charset="0"/>
              </a:rPr>
              <a:t>to draw the United States Army away from the safety of the defenses of Washington, D.C. and fight them in the “open”</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smtClean="0">
                <a:latin typeface="Georgia" pitchFamily="18" charset="0"/>
              </a:rPr>
              <a:t>to </a:t>
            </a:r>
            <a:r>
              <a:rPr lang="en-US" sz="2000" dirty="0">
                <a:latin typeface="Georgia" pitchFamily="18" charset="0"/>
              </a:rPr>
              <a:t>take the war away from the farmers in Virginia who were having problems planting </a:t>
            </a:r>
            <a:r>
              <a:rPr lang="en-US" sz="2000" dirty="0" smtClean="0">
                <a:latin typeface="Georgia" pitchFamily="18" charset="0"/>
              </a:rPr>
              <a:t>and harvesting crops</a:t>
            </a:r>
            <a:r>
              <a:rPr lang="en-US" sz="2000" dirty="0">
                <a:latin typeface="Georgia" pitchFamily="18" charset="0"/>
              </a:rPr>
              <a:t>, as both armies had been camping or fighting on their land for the previous two </a:t>
            </a:r>
            <a:r>
              <a:rPr lang="en-US" sz="2000" dirty="0" smtClean="0">
                <a:latin typeface="Georgia" pitchFamily="18" charset="0"/>
              </a:rPr>
              <a:t>summers</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a:latin typeface="Georgia" pitchFamily="18" charset="0"/>
              </a:rPr>
              <a:t>to </a:t>
            </a:r>
            <a:r>
              <a:rPr lang="en-US" sz="2000" dirty="0" smtClean="0">
                <a:latin typeface="Georgia" pitchFamily="18" charset="0"/>
              </a:rPr>
              <a:t>“</a:t>
            </a:r>
            <a:r>
              <a:rPr lang="en-US" sz="2000" dirty="0">
                <a:latin typeface="Georgia" pitchFamily="18" charset="0"/>
              </a:rPr>
              <a:t>live off the land” and collect supplies to take back to </a:t>
            </a:r>
            <a:r>
              <a:rPr lang="en-US" sz="2000" dirty="0" smtClean="0">
                <a:latin typeface="Georgia" pitchFamily="18" charset="0"/>
              </a:rPr>
              <a:t>Virginia</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a:latin typeface="Georgia" pitchFamily="18" charset="0"/>
              </a:rPr>
              <a:t>to win a decisive victory on Northern soil in the hopes of bringing the Civil War to a </a:t>
            </a:r>
            <a:r>
              <a:rPr lang="en-US" sz="2000" dirty="0" smtClean="0">
                <a:latin typeface="Georgia" pitchFamily="18" charset="0"/>
              </a:rPr>
              <a:t>close</a:t>
            </a:r>
          </a:p>
        </p:txBody>
      </p:sp>
    </p:spTree>
    <p:extLst>
      <p:ext uri="{BB962C8B-B14F-4D97-AF65-F5344CB8AC3E}">
        <p14:creationId xmlns:p14="http://schemas.microsoft.com/office/powerpoint/2010/main" val="2534731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228600"/>
            <a:ext cx="9144000" cy="773113"/>
          </a:xfrm>
        </p:spPr>
        <p:txBody>
          <a:bodyPr/>
          <a:lstStyle/>
          <a:p>
            <a:r>
              <a:rPr lang="en-US" sz="4000" dirty="0" smtClean="0">
                <a:solidFill>
                  <a:srgbClr val="4D4D4D"/>
                </a:solidFill>
              </a:rPr>
              <a:t>Gettysburg</a:t>
            </a:r>
            <a:endParaRPr lang="en-US" sz="4000" dirty="0">
              <a:solidFill>
                <a:srgbClr val="4D4D4D"/>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66961" y="1053391"/>
            <a:ext cx="4410075" cy="4239637"/>
          </a:xfrm>
          <a:prstGeom prst="rect">
            <a:avLst/>
          </a:prstGeom>
        </p:spPr>
      </p:pic>
      <p:sp>
        <p:nvSpPr>
          <p:cNvPr id="8" name="TextBox 7"/>
          <p:cNvSpPr txBox="1"/>
          <p:nvPr/>
        </p:nvSpPr>
        <p:spPr>
          <a:xfrm>
            <a:off x="-1" y="5410200"/>
            <a:ext cx="9144000" cy="430887"/>
          </a:xfrm>
          <a:prstGeom prst="rect">
            <a:avLst/>
          </a:prstGeom>
          <a:noFill/>
        </p:spPr>
        <p:txBody>
          <a:bodyPr wrap="square" rtlCol="0">
            <a:spAutoFit/>
          </a:bodyPr>
          <a:lstStyle/>
          <a:p>
            <a:pPr algn="ctr"/>
            <a:r>
              <a:rPr lang="en-US" sz="2200" dirty="0">
                <a:solidFill>
                  <a:srgbClr val="292929"/>
                </a:solidFill>
                <a:latin typeface="Georgia" pitchFamily="18" charset="0"/>
              </a:rPr>
              <a:t>O</a:t>
            </a:r>
            <a:r>
              <a:rPr lang="en-US" sz="2200" dirty="0" smtClean="0">
                <a:solidFill>
                  <a:srgbClr val="292929"/>
                </a:solidFill>
                <a:latin typeface="Georgia" pitchFamily="18" charset="0"/>
              </a:rPr>
              <a:t>n July 1</a:t>
            </a:r>
            <a:r>
              <a:rPr lang="en-US" sz="2200" baseline="30000" dirty="0" smtClean="0">
                <a:solidFill>
                  <a:srgbClr val="292929"/>
                </a:solidFill>
                <a:latin typeface="Georgia" pitchFamily="18" charset="0"/>
              </a:rPr>
              <a:t>st</a:t>
            </a:r>
            <a:r>
              <a:rPr lang="en-US" sz="2200" dirty="0" smtClean="0">
                <a:solidFill>
                  <a:srgbClr val="292929"/>
                </a:solidFill>
                <a:latin typeface="Georgia" pitchFamily="18" charset="0"/>
              </a:rPr>
              <a:t>, 1863 </a:t>
            </a:r>
            <a:r>
              <a:rPr lang="en-US" sz="2200" dirty="0">
                <a:solidFill>
                  <a:srgbClr val="292929"/>
                </a:solidFill>
                <a:latin typeface="Georgia" pitchFamily="18" charset="0"/>
              </a:rPr>
              <a:t>Union forces clashed with Lee’s </a:t>
            </a:r>
            <a:r>
              <a:rPr lang="en-US" sz="2200" dirty="0" smtClean="0">
                <a:solidFill>
                  <a:srgbClr val="292929"/>
                </a:solidFill>
                <a:latin typeface="Georgia" pitchFamily="18" charset="0"/>
              </a:rPr>
              <a:t>Army </a:t>
            </a:r>
            <a:endParaRPr lang="en-US" sz="2200" dirty="0">
              <a:solidFill>
                <a:srgbClr val="292929"/>
              </a:solidFill>
              <a:latin typeface="Georgia" pitchFamily="18" charset="0"/>
            </a:endParaRPr>
          </a:p>
        </p:txBody>
      </p:sp>
    </p:spTree>
    <p:extLst>
      <p:ext uri="{BB962C8B-B14F-4D97-AF65-F5344CB8AC3E}">
        <p14:creationId xmlns:p14="http://schemas.microsoft.com/office/powerpoint/2010/main" val="1792749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0656"/>
            <a:ext cx="9144000" cy="6868656"/>
          </a:xfrm>
          <a:prstGeom prst="rect">
            <a:avLst/>
          </a:prstGeom>
          <a:noFill/>
          <a:ln w="9525">
            <a:noFill/>
            <a:miter lim="800000"/>
            <a:headEnd/>
            <a:tailEnd/>
          </a:ln>
        </p:spPr>
      </p:pic>
      <p:sp>
        <p:nvSpPr>
          <p:cNvPr id="2" name="Title 1"/>
          <p:cNvSpPr>
            <a:spLocks noGrp="1"/>
          </p:cNvSpPr>
          <p:nvPr>
            <p:ph type="title"/>
          </p:nvPr>
        </p:nvSpPr>
        <p:spPr>
          <a:xfrm>
            <a:off x="0" y="5257800"/>
            <a:ext cx="9144000" cy="1600200"/>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After three days of fighting </a:t>
            </a:r>
            <a:br>
              <a:rPr lang="en-US" sz="4000"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July 1-3, 1863…</a:t>
            </a:r>
            <a:r>
              <a:rPr lang="en-US" sz="4000" b="1" dirty="0" smtClean="0">
                <a:solidFill>
                  <a:schemeClr val="bg1"/>
                </a:solidFill>
              </a:rPr>
              <a:t/>
            </a:r>
            <a:br>
              <a:rPr lang="en-US" sz="4000" b="1" dirty="0" smtClean="0">
                <a:solidFill>
                  <a:schemeClr val="bg1"/>
                </a:solidFill>
              </a:rPr>
            </a:br>
            <a:r>
              <a:rPr lang="en-US" sz="1200" i="1" dirty="0" smtClean="0">
                <a:solidFill>
                  <a:schemeClr val="bg1"/>
                </a:solidFill>
              </a:rPr>
              <a:t>Image courtesy Library of Congress</a:t>
            </a:r>
            <a:endParaRPr lang="en-US" sz="1200" i="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685800" y="0"/>
            <a:ext cx="7848600" cy="6871551"/>
          </a:xfrm>
          <a:prstGeom prst="rect">
            <a:avLst/>
          </a:prstGeom>
          <a:noFill/>
          <a:ln w="9525">
            <a:noFill/>
            <a:miter lim="800000"/>
            <a:headEnd/>
            <a:tailEnd/>
          </a:ln>
        </p:spPr>
      </p:pic>
      <p:sp>
        <p:nvSpPr>
          <p:cNvPr id="2" name="Title 1"/>
          <p:cNvSpPr>
            <a:spLocks noGrp="1"/>
          </p:cNvSpPr>
          <p:nvPr>
            <p:ph type="title"/>
          </p:nvPr>
        </p:nvSpPr>
        <p:spPr>
          <a:xfrm>
            <a:off x="0" y="0"/>
            <a:ext cx="9144000" cy="13716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 and 51,000 casualties</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killed, wounded, or missing</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1000" b="1" i="1" dirty="0" smtClean="0">
                <a:solidFill>
                  <a:schemeClr val="bg1"/>
                </a:solidFill>
                <a:effectLst>
                  <a:outerShdw blurRad="38100" dist="38100" dir="2700000" algn="tl">
                    <a:srgbClr val="000000">
                      <a:alpha val="43137"/>
                    </a:srgbClr>
                  </a:outerShdw>
                </a:effectLst>
              </a:rPr>
              <a:t>Image courtesy Library of Congress</a:t>
            </a:r>
            <a:endParaRPr lang="en-US" sz="1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600200"/>
            <a:ext cx="3048000" cy="4495800"/>
          </a:xfrm>
        </p:spPr>
        <p:txBody>
          <a:bodyPr anchor="t">
            <a:noAutofit/>
          </a:bodyPr>
          <a:lstStyle/>
          <a:p>
            <a:pPr algn="l"/>
            <a:r>
              <a:rPr lang="en-US" sz="2200" dirty="0" smtClean="0">
                <a:solidFill>
                  <a:schemeClr val="tx1"/>
                </a:solidFill>
                <a:latin typeface="Georgia" pitchFamily="18" charset="0"/>
              </a:rPr>
              <a:t>Lee </a:t>
            </a:r>
            <a:r>
              <a:rPr lang="en-US" sz="2200" dirty="0">
                <a:solidFill>
                  <a:schemeClr val="tx1"/>
                </a:solidFill>
                <a:latin typeface="Georgia" pitchFamily="18" charset="0"/>
              </a:rPr>
              <a:t>and his army left Pennsylvania and retreated back to Virginia</a:t>
            </a:r>
            <a:r>
              <a:rPr lang="en-US" sz="2200" dirty="0" smtClean="0">
                <a:solidFill>
                  <a:schemeClr val="tx1"/>
                </a:solidFill>
                <a:latin typeface="Georgia" pitchFamily="18" charset="0"/>
              </a:rPr>
              <a:t>.</a:t>
            </a:r>
            <a:br>
              <a:rPr lang="en-US" sz="2200" dirty="0" smtClean="0">
                <a:solidFill>
                  <a:schemeClr val="tx1"/>
                </a:solidFill>
                <a:latin typeface="Georgia" pitchFamily="18" charset="0"/>
              </a:rPr>
            </a:br>
            <a:r>
              <a:rPr lang="en-US" sz="2200" dirty="0">
                <a:solidFill>
                  <a:schemeClr val="tx1"/>
                </a:solidFill>
                <a:latin typeface="Georgia" pitchFamily="18" charset="0"/>
              </a:rPr>
              <a:t/>
            </a:r>
            <a:br>
              <a:rPr lang="en-US" sz="2200" dirty="0">
                <a:solidFill>
                  <a:schemeClr val="tx1"/>
                </a:solidFill>
                <a:latin typeface="Georgia" pitchFamily="18" charset="0"/>
              </a:rPr>
            </a:br>
            <a:r>
              <a:rPr lang="en-US" sz="2200" dirty="0">
                <a:solidFill>
                  <a:schemeClr val="tx1"/>
                </a:solidFill>
                <a:latin typeface="Georgia" pitchFamily="18" charset="0"/>
              </a:rPr>
              <a:t>Never again would the Confederates invade a Northern state </a:t>
            </a:r>
            <a:r>
              <a:rPr lang="en-US" sz="2200" dirty="0" smtClean="0">
                <a:solidFill>
                  <a:schemeClr val="tx1"/>
                </a:solidFill>
                <a:latin typeface="Georgia" pitchFamily="18" charset="0"/>
              </a:rPr>
              <a:t>in </a:t>
            </a:r>
            <a:r>
              <a:rPr lang="en-US" sz="2200" dirty="0">
                <a:solidFill>
                  <a:schemeClr val="tx1"/>
                </a:solidFill>
                <a:latin typeface="Georgia" pitchFamily="18" charset="0"/>
              </a:rPr>
              <a:t>large numbers.</a:t>
            </a:r>
            <a:endParaRPr lang="en-US" sz="2200" i="1" dirty="0">
              <a:solidFill>
                <a:schemeClr val="tx1"/>
              </a:solidFill>
              <a:latin typeface="Georgia" pitchFamily="18" charset="0"/>
            </a:endParaRPr>
          </a:p>
        </p:txBody>
      </p:sp>
      <p:pic>
        <p:nvPicPr>
          <p:cNvPr id="7" name="Content Placeholder 5" descr="20080910-194738-pic-519463682_s640x480.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001" y="1600200"/>
            <a:ext cx="5334000" cy="4090988"/>
          </a:xfrm>
        </p:spPr>
      </p:pic>
      <p:sp>
        <p:nvSpPr>
          <p:cNvPr id="4" name="Title 2"/>
          <p:cNvSpPr txBox="1">
            <a:spLocks/>
          </p:cNvSpPr>
          <p:nvPr/>
        </p:nvSpPr>
        <p:spPr bwMode="auto">
          <a:xfrm>
            <a:off x="0" y="228600"/>
            <a:ext cx="9144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smtClean="0"/>
              <a:t>Gettysburg</a:t>
            </a:r>
            <a:endParaRPr lang="en-US" sz="4000" dirty="0"/>
          </a:p>
        </p:txBody>
      </p:sp>
      <p:sp>
        <p:nvSpPr>
          <p:cNvPr id="8" name="TextBox 7"/>
          <p:cNvSpPr txBox="1"/>
          <p:nvPr/>
        </p:nvSpPr>
        <p:spPr>
          <a:xfrm>
            <a:off x="0" y="914400"/>
            <a:ext cx="9144000" cy="430887"/>
          </a:xfrm>
          <a:prstGeom prst="rect">
            <a:avLst/>
          </a:prstGeom>
          <a:noFill/>
        </p:spPr>
        <p:txBody>
          <a:bodyPr wrap="square" rtlCol="0">
            <a:spAutoFit/>
          </a:bodyPr>
          <a:lstStyle/>
          <a:p>
            <a:pPr algn="ctr"/>
            <a:r>
              <a:rPr lang="en-US" sz="2200" dirty="0" smtClean="0">
                <a:solidFill>
                  <a:srgbClr val="292929"/>
                </a:solidFill>
                <a:latin typeface="+mj-lt"/>
              </a:rPr>
              <a:t>The Confederate Army of Northern Virginia was defeated </a:t>
            </a:r>
            <a:endParaRPr lang="en-US" sz="2200" dirty="0">
              <a:solidFill>
                <a:srgbClr val="292929"/>
              </a:solidFill>
              <a:latin typeface="+mj-lt"/>
            </a:endParaRPr>
          </a:p>
        </p:txBody>
      </p:sp>
    </p:spTree>
    <p:extLst>
      <p:ext uri="{BB962C8B-B14F-4D97-AF65-F5344CB8AC3E}">
        <p14:creationId xmlns:p14="http://schemas.microsoft.com/office/powerpoint/2010/main" val="6754512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sp>
        <p:nvSpPr>
          <p:cNvPr id="3" name="Content Placeholder 2"/>
          <p:cNvSpPr>
            <a:spLocks noGrp="1"/>
          </p:cNvSpPr>
          <p:nvPr>
            <p:ph sz="half" idx="1"/>
          </p:nvPr>
        </p:nvSpPr>
        <p:spPr/>
        <p:txBody>
          <a:bodyPr/>
          <a:lstStyle/>
          <a:p>
            <a:pPr marL="0" indent="0" algn="ctr">
              <a:buNone/>
            </a:pPr>
            <a:r>
              <a:rPr lang="en-US" dirty="0" smtClean="0">
                <a:solidFill>
                  <a:srgbClr val="225790"/>
                </a:solidFill>
                <a:latin typeface="+mn-lt"/>
              </a:rPr>
              <a:t>In the United States</a:t>
            </a:r>
          </a:p>
          <a:p>
            <a:pPr marL="0" indent="0" algn="ctr">
              <a:buNone/>
            </a:pPr>
            <a:r>
              <a:rPr lang="en-US" sz="2200" dirty="0" smtClean="0"/>
              <a:t>The </a:t>
            </a:r>
            <a:r>
              <a:rPr lang="en-US" sz="2200" dirty="0"/>
              <a:t>victories at Gettysburg</a:t>
            </a:r>
            <a:r>
              <a:rPr lang="en-US" sz="2200" dirty="0" smtClean="0"/>
              <a:t> </a:t>
            </a:r>
            <a:br>
              <a:rPr lang="en-US" sz="2200" dirty="0" smtClean="0"/>
            </a:br>
            <a:r>
              <a:rPr lang="en-US" sz="2200" dirty="0" smtClean="0"/>
              <a:t>and </a:t>
            </a:r>
            <a:r>
              <a:rPr lang="en-US" sz="2200" dirty="0"/>
              <a:t>Vicksburg increased</a:t>
            </a:r>
            <a:r>
              <a:rPr lang="en-US" sz="2200" dirty="0" smtClean="0"/>
              <a:t> </a:t>
            </a:r>
            <a:br>
              <a:rPr lang="en-US" sz="2200" dirty="0" smtClean="0"/>
            </a:br>
            <a:r>
              <a:rPr lang="en-US" sz="2200" dirty="0" smtClean="0"/>
              <a:t>the </a:t>
            </a:r>
            <a:r>
              <a:rPr lang="en-US" sz="2200" dirty="0"/>
              <a:t>morale of the United States and its armies. Many people now felt that the war</a:t>
            </a:r>
            <a:r>
              <a:rPr lang="en-US" sz="2200" dirty="0" smtClean="0"/>
              <a:t> </a:t>
            </a:r>
            <a:br>
              <a:rPr lang="en-US" sz="2200" dirty="0" smtClean="0"/>
            </a:br>
            <a:r>
              <a:rPr lang="en-US" sz="2200" dirty="0" smtClean="0"/>
              <a:t>might be </a:t>
            </a:r>
            <a:r>
              <a:rPr lang="en-US" sz="2200" dirty="0"/>
              <a:t>won.</a:t>
            </a:r>
          </a:p>
        </p:txBody>
      </p:sp>
      <p:sp>
        <p:nvSpPr>
          <p:cNvPr id="4" name="Content Placeholder 3"/>
          <p:cNvSpPr>
            <a:spLocks noGrp="1"/>
          </p:cNvSpPr>
          <p:nvPr>
            <p:ph sz="half" idx="2"/>
          </p:nvPr>
        </p:nvSpPr>
        <p:spPr/>
        <p:txBody>
          <a:bodyPr/>
          <a:lstStyle/>
          <a:p>
            <a:pPr marL="0" indent="0" algn="ctr">
              <a:buNone/>
            </a:pPr>
            <a:r>
              <a:rPr lang="en-US" dirty="0" smtClean="0">
                <a:solidFill>
                  <a:srgbClr val="225790"/>
                </a:solidFill>
                <a:latin typeface="+mj-lt"/>
              </a:rPr>
              <a:t>In the Confederate States</a:t>
            </a:r>
          </a:p>
          <a:p>
            <a:pPr marL="0" indent="0" algn="ctr">
              <a:buNone/>
            </a:pPr>
            <a:r>
              <a:rPr lang="en-US" sz="2200" dirty="0" smtClean="0"/>
              <a:t>The </a:t>
            </a:r>
            <a:r>
              <a:rPr lang="en-US" sz="2200" dirty="0"/>
              <a:t>losses at Vicksburg and Gettysburg decreased the morale of the Confederate States and its </a:t>
            </a:r>
            <a:r>
              <a:rPr lang="en-US" sz="2200" dirty="0" smtClean="0"/>
              <a:t>armies.</a:t>
            </a:r>
          </a:p>
          <a:p>
            <a:pPr marL="0" indent="0" algn="ctr">
              <a:buNone/>
            </a:pPr>
            <a:endParaRPr lang="en-US" sz="2200" dirty="0" smtClean="0"/>
          </a:p>
          <a:p>
            <a:pPr marL="0" indent="0" algn="ctr">
              <a:buNone/>
            </a:pPr>
            <a:r>
              <a:rPr lang="en-US" sz="2200" dirty="0" smtClean="0"/>
              <a:t>For </a:t>
            </a:r>
            <a:r>
              <a:rPr lang="en-US" sz="2200" dirty="0"/>
              <a:t>most of the remainder</a:t>
            </a:r>
            <a:r>
              <a:rPr lang="en-US" sz="2200" dirty="0" smtClean="0"/>
              <a:t> </a:t>
            </a:r>
            <a:br>
              <a:rPr lang="en-US" sz="2200" dirty="0" smtClean="0"/>
            </a:br>
            <a:r>
              <a:rPr lang="en-US" sz="2200" dirty="0" smtClean="0"/>
              <a:t>of </a:t>
            </a:r>
            <a:r>
              <a:rPr lang="en-US" sz="2200" dirty="0"/>
              <a:t>the war the Confederates would be fighting on</a:t>
            </a:r>
            <a:r>
              <a:rPr lang="en-US" sz="2200" dirty="0" smtClean="0"/>
              <a:t> </a:t>
            </a:r>
            <a:br>
              <a:rPr lang="en-US" sz="2200" dirty="0" smtClean="0"/>
            </a:br>
            <a:r>
              <a:rPr lang="en-US" sz="2200" dirty="0" smtClean="0"/>
              <a:t>the defensive.</a:t>
            </a:r>
            <a:endParaRPr lang="en-US" sz="2200" dirty="0"/>
          </a:p>
        </p:txBody>
      </p:sp>
      <p:cxnSp>
        <p:nvCxnSpPr>
          <p:cNvPr id="7" name="Straight Connector 6"/>
          <p:cNvCxnSpPr/>
          <p:nvPr/>
        </p:nvCxnSpPr>
        <p:spPr>
          <a:xfrm>
            <a:off x="4572000" y="1676400"/>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066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605385"/>
            <a:ext cx="4038600" cy="4221905"/>
          </a:xfrm>
        </p:spPr>
      </p:pic>
      <p:sp>
        <p:nvSpPr>
          <p:cNvPr id="5" name="Content Placeholder 4"/>
          <p:cNvSpPr>
            <a:spLocks noGrp="1"/>
          </p:cNvSpPr>
          <p:nvPr>
            <p:ph sz="half" idx="2"/>
          </p:nvPr>
        </p:nvSpPr>
        <p:spPr/>
        <p:txBody>
          <a:bodyPr/>
          <a:lstStyle/>
          <a:p>
            <a:pPr marL="0" indent="0">
              <a:buNone/>
            </a:pPr>
            <a:r>
              <a:rPr lang="en-US" sz="2200" dirty="0">
                <a:solidFill>
                  <a:schemeClr val="tx1"/>
                </a:solidFill>
              </a:rPr>
              <a:t>Back at Gettysburg, the dead were buried in quickly dug battlefield graves.</a:t>
            </a:r>
            <a:endParaRPr lang="en-US" sz="2200" dirty="0"/>
          </a:p>
        </p:txBody>
      </p:sp>
      <p:sp>
        <p:nvSpPr>
          <p:cNvPr id="6" name="Title 5"/>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spTree>
    <p:extLst>
      <p:ext uri="{BB962C8B-B14F-4D97-AF65-F5344CB8AC3E}">
        <p14:creationId xmlns:p14="http://schemas.microsoft.com/office/powerpoint/2010/main" val="138283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10" name="Content Placeholder 9"/>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52600"/>
            <a:ext cx="4038600" cy="2728214"/>
          </a:xfrm>
        </p:spPr>
      </p:pic>
      <p:sp>
        <p:nvSpPr>
          <p:cNvPr id="9" name="Content Placeholder 8"/>
          <p:cNvSpPr>
            <a:spLocks noGrp="1"/>
          </p:cNvSpPr>
          <p:nvPr>
            <p:ph sz="half" idx="2"/>
          </p:nvPr>
        </p:nvSpPr>
        <p:spPr>
          <a:xfrm>
            <a:off x="4648200" y="1676400"/>
            <a:ext cx="4038600" cy="3546001"/>
          </a:xfrm>
        </p:spPr>
        <p:txBody>
          <a:bodyPr/>
          <a:lstStyle/>
          <a:p>
            <a:pPr marL="0" indent="0">
              <a:buNone/>
            </a:pPr>
            <a:r>
              <a:rPr lang="en-US" sz="2200" dirty="0">
                <a:solidFill>
                  <a:schemeClr val="tx1"/>
                </a:solidFill>
              </a:rPr>
              <a:t>Most of the Confederate dead were left on the field in their shallow graves for eight to ten years until southern charity groups had most of the bodies taken away to cemeteries in the South.</a:t>
            </a:r>
            <a:endParaRPr lang="en-US" sz="2200" dirty="0"/>
          </a:p>
        </p:txBody>
      </p:sp>
    </p:spTree>
    <p:extLst>
      <p:ext uri="{BB962C8B-B14F-4D97-AF65-F5344CB8AC3E}">
        <p14:creationId xmlns:p14="http://schemas.microsoft.com/office/powerpoint/2010/main" val="693035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700" dirty="0"/>
              <a:t>Each note card contains the following:</a:t>
            </a:r>
            <a:endParaRPr lang="en-US" sz="3700" dirty="0" smtClean="0"/>
          </a:p>
          <a:p>
            <a:r>
              <a:rPr lang="en-US" sz="2800" dirty="0" smtClean="0">
                <a:solidFill>
                  <a:srgbClr val="225790"/>
                </a:solidFill>
                <a:latin typeface="+mj-lt"/>
              </a:rPr>
              <a:t>Name of the Battle</a:t>
            </a:r>
          </a:p>
          <a:p>
            <a:r>
              <a:rPr lang="en-US" sz="2800" dirty="0" smtClean="0">
                <a:solidFill>
                  <a:srgbClr val="225790"/>
                </a:solidFill>
                <a:latin typeface="+mj-lt"/>
              </a:rPr>
              <a:t>Date of the Battle</a:t>
            </a:r>
          </a:p>
          <a:p>
            <a:r>
              <a:rPr lang="en-US" sz="2800" dirty="0" smtClean="0">
                <a:solidFill>
                  <a:srgbClr val="225790"/>
                </a:solidFill>
                <a:latin typeface="+mj-lt"/>
              </a:rPr>
              <a:t>A Summary of the Battle</a:t>
            </a:r>
            <a:endParaRPr lang="en-US" sz="2800" dirty="0">
              <a:solidFill>
                <a:srgbClr val="225790"/>
              </a:solidFill>
              <a:latin typeface="+mj-lt"/>
            </a:endParaRPr>
          </a:p>
          <a:p>
            <a:r>
              <a:rPr lang="en-US" sz="2800" dirty="0" smtClean="0">
                <a:solidFill>
                  <a:srgbClr val="225790"/>
                </a:solidFill>
                <a:latin typeface="+mj-lt"/>
              </a:rPr>
              <a:t>Battle Casualties</a:t>
            </a:r>
          </a:p>
          <a:p>
            <a:r>
              <a:rPr lang="en-US" sz="2800" dirty="0" smtClean="0">
                <a:solidFill>
                  <a:srgbClr val="225790"/>
                </a:solidFill>
                <a:latin typeface="+mj-lt"/>
              </a:rPr>
              <a:t>The Victor</a:t>
            </a:r>
            <a:endParaRPr lang="en-US" sz="2800" dirty="0">
              <a:solidFill>
                <a:srgbClr val="225790"/>
              </a:solidFill>
              <a:latin typeface="+mj-lt"/>
            </a:endParaRPr>
          </a:p>
        </p:txBody>
      </p:sp>
      <p:sp>
        <p:nvSpPr>
          <p:cNvPr id="9" name="Title 3"/>
          <p:cNvSpPr>
            <a:spLocks noGrp="1"/>
          </p:cNvSpPr>
          <p:nvPr>
            <p:ph type="title"/>
          </p:nvPr>
        </p:nvSpPr>
        <p:spPr>
          <a:xfrm>
            <a:off x="838200" y="644525"/>
            <a:ext cx="8229600" cy="773113"/>
          </a:xfrm>
        </p:spPr>
        <p:txBody>
          <a:bodyPr/>
          <a:lstStyle/>
          <a:p>
            <a:r>
              <a:rPr lang="en-US" sz="4000" dirty="0" smtClean="0">
                <a:solidFill>
                  <a:schemeClr val="tx1"/>
                </a:solidFill>
              </a:rPr>
              <a:t>Activity: </a:t>
            </a:r>
            <a:r>
              <a:rPr lang="en-US" sz="4000" dirty="0" smtClean="0"/>
              <a:t>Shifting Tides</a:t>
            </a:r>
            <a:endParaRPr lang="en-US" sz="4000"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381000"/>
            <a:ext cx="1428750" cy="11239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8" name="Content Placeholder 7"/>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092665"/>
            <a:ext cx="4038600" cy="3247345"/>
          </a:xfrm>
        </p:spPr>
      </p:pic>
      <p:sp>
        <p:nvSpPr>
          <p:cNvPr id="7" name="Content Placeholder 6"/>
          <p:cNvSpPr>
            <a:spLocks noGrp="1"/>
          </p:cNvSpPr>
          <p:nvPr>
            <p:ph sz="half" idx="2"/>
          </p:nvPr>
        </p:nvSpPr>
        <p:spPr>
          <a:xfrm>
            <a:off x="4648200" y="2057400"/>
            <a:ext cx="4038600" cy="3774601"/>
          </a:xfrm>
        </p:spPr>
        <p:txBody>
          <a:bodyPr/>
          <a:lstStyle/>
          <a:p>
            <a:pPr marL="0" indent="0">
              <a:buNone/>
            </a:pPr>
            <a:r>
              <a:rPr lang="en-US" sz="2200" dirty="0">
                <a:solidFill>
                  <a:schemeClr val="tx1"/>
                </a:solidFill>
              </a:rPr>
              <a:t>On November 19, 1863, a Soldiers’ National Cemetery was established at Gettysburg for the Union dead.</a:t>
            </a:r>
            <a:endParaRPr lang="en-US" sz="2200" dirty="0"/>
          </a:p>
        </p:txBody>
      </p:sp>
    </p:spTree>
    <p:extLst>
      <p:ext uri="{BB962C8B-B14F-4D97-AF65-F5344CB8AC3E}">
        <p14:creationId xmlns:p14="http://schemas.microsoft.com/office/powerpoint/2010/main" val="654498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457200" y="1724589"/>
            <a:ext cx="4038600" cy="3983496"/>
          </a:xfrm>
        </p:spPr>
      </p:pic>
      <p:sp>
        <p:nvSpPr>
          <p:cNvPr id="7" name="Content Placeholder 6"/>
          <p:cNvSpPr>
            <a:spLocks noGrp="1"/>
          </p:cNvSpPr>
          <p:nvPr>
            <p:ph sz="half" idx="2"/>
          </p:nvPr>
        </p:nvSpPr>
        <p:spPr/>
        <p:txBody>
          <a:bodyPr/>
          <a:lstStyle/>
          <a:p>
            <a:pPr marL="0" indent="0">
              <a:buNone/>
            </a:pPr>
            <a:r>
              <a:rPr lang="en-US" sz="2200" dirty="0">
                <a:solidFill>
                  <a:schemeClr val="tx1"/>
                </a:solidFill>
              </a:rPr>
              <a:t>Music was played and speeches were made, but the most significant speech, lasting approximately two minutes, was made by President Abraham Lincoln.</a:t>
            </a:r>
            <a:endParaRPr lang="en-US" sz="2200" dirty="0"/>
          </a:p>
        </p:txBody>
      </p:sp>
    </p:spTree>
    <p:extLst>
      <p:ext uri="{BB962C8B-B14F-4D97-AF65-F5344CB8AC3E}">
        <p14:creationId xmlns:p14="http://schemas.microsoft.com/office/powerpoint/2010/main" val="3709098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164" y="1600200"/>
            <a:ext cx="3267236" cy="3810000"/>
          </a:xfrm>
        </p:spPr>
        <p:txBody>
          <a:bodyPr anchor="t">
            <a:normAutofit/>
          </a:bodyPr>
          <a:lstStyle/>
          <a:p>
            <a:pPr algn="l"/>
            <a:r>
              <a:rPr lang="en-US" sz="3600" dirty="0" smtClean="0">
                <a:solidFill>
                  <a:schemeClr val="tx1"/>
                </a:solidFill>
                <a:latin typeface="Georgia" pitchFamily="18" charset="0"/>
              </a:rPr>
              <a:t>Activity</a:t>
            </a:r>
            <a:r>
              <a:rPr lang="en-US" sz="2200" dirty="0" smtClean="0">
                <a:solidFill>
                  <a:schemeClr val="tx1"/>
                </a:solidFill>
                <a:latin typeface="Georgia" pitchFamily="18" charset="0"/>
              </a:rPr>
              <a:t/>
            </a:r>
            <a:br>
              <a:rPr lang="en-US" sz="2200" dirty="0" smtClean="0">
                <a:solidFill>
                  <a:schemeClr val="tx1"/>
                </a:solidFill>
                <a:latin typeface="Georgia" pitchFamily="18" charset="0"/>
              </a:rPr>
            </a:br>
            <a:r>
              <a:rPr lang="en-US" sz="2200" dirty="0" smtClean="0">
                <a:latin typeface="+mj-lt"/>
              </a:rPr>
              <a:t>Let’s read the Gettysburg Address together. </a:t>
            </a:r>
            <a:endParaRPr lang="en-US" sz="2200" i="1" dirty="0">
              <a:latin typeface="+mj-lt"/>
            </a:endParaRPr>
          </a:p>
        </p:txBody>
      </p:sp>
      <p:pic>
        <p:nvPicPr>
          <p:cNvPr id="4" name="Content Placeholder 3" descr="gettsburgaddressnara.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1037291">
            <a:off x="1514892" y="1501162"/>
            <a:ext cx="2512681" cy="4045956"/>
          </a:xfrm>
        </p:spPr>
      </p:pic>
      <p:sp>
        <p:nvSpPr>
          <p:cNvPr id="5" name="Title 2"/>
          <p:cNvSpPr txBox="1">
            <a:spLocks/>
          </p:cNvSpPr>
          <p:nvPr/>
        </p:nvSpPr>
        <p:spPr bwMode="auto">
          <a:xfrm>
            <a:off x="0" y="228600"/>
            <a:ext cx="9144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3200" dirty="0" smtClean="0">
                <a:solidFill>
                  <a:srgbClr val="4D4D4D"/>
                </a:solidFill>
              </a:rPr>
              <a:t>The Aftermath</a:t>
            </a:r>
            <a:endParaRPr lang="en-US" sz="3200" dirty="0">
              <a:solidFill>
                <a:srgbClr val="4D4D4D"/>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800600" y="1752600"/>
            <a:ext cx="847564" cy="666750"/>
          </a:xfrm>
          <a:prstGeom prst="rect">
            <a:avLst/>
          </a:prstGeom>
        </p:spPr>
      </p:pic>
    </p:spTree>
    <p:extLst>
      <p:ext uri="{BB962C8B-B14F-4D97-AF65-F5344CB8AC3E}">
        <p14:creationId xmlns:p14="http://schemas.microsoft.com/office/powerpoint/2010/main" val="4280848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F"/>
                </a:solidFill>
              </a:rPr>
              <a:t>Discussion</a:t>
            </a:r>
            <a:endParaRPr lang="en-US" dirty="0">
              <a:solidFill>
                <a:srgbClr val="FFFFFF"/>
              </a:solidFill>
            </a:endParaRPr>
          </a:p>
        </p:txBody>
      </p:sp>
      <p:sp>
        <p:nvSpPr>
          <p:cNvPr id="3" name="Content Placeholder 2"/>
          <p:cNvSpPr>
            <a:spLocks noGrp="1"/>
          </p:cNvSpPr>
          <p:nvPr>
            <p:ph idx="1"/>
          </p:nvPr>
        </p:nvSpPr>
        <p:spPr/>
        <p:txBody>
          <a:bodyPr>
            <a:noAutofit/>
          </a:bodyPr>
          <a:lstStyle/>
          <a:p>
            <a:pPr marL="514350" lvl="0" indent="-514350">
              <a:buAutoNum type="arabicPeriod"/>
            </a:pPr>
            <a:r>
              <a:rPr lang="en-US" sz="1800" dirty="0" smtClean="0">
                <a:solidFill>
                  <a:schemeClr val="bg1"/>
                </a:solidFill>
              </a:rPr>
              <a:t>“Four score and seven years ago” refers to what year?</a:t>
            </a:r>
            <a:br>
              <a:rPr lang="en-US" sz="1800" dirty="0" smtClean="0">
                <a:solidFill>
                  <a:schemeClr val="bg1"/>
                </a:solidFill>
              </a:rPr>
            </a:br>
            <a:endParaRPr lang="en-US" sz="1800" dirty="0" smtClean="0">
              <a:solidFill>
                <a:schemeClr val="bg1"/>
              </a:solidFill>
            </a:endParaRPr>
          </a:p>
          <a:p>
            <a:pPr marL="514350" lvl="0" indent="-514350">
              <a:buAutoNum type="arabicPeriod"/>
            </a:pPr>
            <a:r>
              <a:rPr lang="en-US" sz="1800" dirty="0" smtClean="0">
                <a:solidFill>
                  <a:schemeClr val="bg1"/>
                </a:solidFill>
              </a:rPr>
              <a:t>What happened in United States’ history during that year?</a:t>
            </a:r>
            <a:br>
              <a:rPr lang="en-US" sz="1800" dirty="0" smtClean="0">
                <a:solidFill>
                  <a:schemeClr val="bg1"/>
                </a:solidFill>
              </a:rPr>
            </a:br>
            <a:endParaRPr lang="en-US" sz="1800" dirty="0" smtClean="0">
              <a:solidFill>
                <a:schemeClr val="bg1"/>
              </a:solidFill>
            </a:endParaRPr>
          </a:p>
          <a:p>
            <a:pPr marL="514350" lvl="0" indent="-514350">
              <a:buAutoNum type="arabicPeriod"/>
            </a:pPr>
            <a:r>
              <a:rPr lang="en-US" sz="1800" dirty="0" smtClean="0">
                <a:solidFill>
                  <a:schemeClr val="bg1"/>
                </a:solidFill>
              </a:rPr>
              <a:t>For what cause(s) did President Lincoln believe the United States’ soldiers were fighting during the American Civil War?</a:t>
            </a:r>
            <a:br>
              <a:rPr lang="en-US" sz="1800" dirty="0" smtClean="0">
                <a:solidFill>
                  <a:schemeClr val="bg1"/>
                </a:solidFill>
              </a:rPr>
            </a:br>
            <a:endParaRPr lang="en-US" sz="1800" dirty="0" smtClean="0">
              <a:solidFill>
                <a:schemeClr val="bg1"/>
              </a:solidFill>
            </a:endParaRPr>
          </a:p>
          <a:p>
            <a:pPr marL="514350" lvl="0" indent="-514350">
              <a:buAutoNum type="arabicPeriod"/>
            </a:pPr>
            <a:r>
              <a:rPr lang="en-US" sz="1800" dirty="0" smtClean="0">
                <a:solidFill>
                  <a:schemeClr val="bg1"/>
                </a:solidFill>
              </a:rPr>
              <a:t>How can the nation make sure that free governments (democracies</a:t>
            </a:r>
            <a:r>
              <a:rPr lang="en-US" sz="1800" smtClean="0">
                <a:solidFill>
                  <a:schemeClr val="bg1"/>
                </a:solidFill>
              </a:rPr>
              <a:t>) </a:t>
            </a:r>
            <a:br>
              <a:rPr lang="en-US" sz="1800" smtClean="0">
                <a:solidFill>
                  <a:schemeClr val="bg1"/>
                </a:solidFill>
              </a:rPr>
            </a:br>
            <a:r>
              <a:rPr lang="en-US" sz="1800" smtClean="0">
                <a:solidFill>
                  <a:schemeClr val="bg1"/>
                </a:solidFill>
              </a:rPr>
              <a:t>“</a:t>
            </a:r>
            <a:r>
              <a:rPr lang="en-US" sz="1800" dirty="0" smtClean="0">
                <a:solidFill>
                  <a:schemeClr val="bg1"/>
                </a:solidFill>
              </a:rPr>
              <a:t>shall not perish from the earth?”</a:t>
            </a:r>
            <a:br>
              <a:rPr lang="en-US" sz="1800" dirty="0" smtClean="0">
                <a:solidFill>
                  <a:schemeClr val="bg1"/>
                </a:solidFill>
              </a:rPr>
            </a:br>
            <a:endParaRPr lang="en-US" sz="1800" dirty="0" smtClean="0">
              <a:solidFill>
                <a:schemeClr val="bg1"/>
              </a:solidFill>
            </a:endParaRPr>
          </a:p>
          <a:p>
            <a:pPr marL="514350" lvl="0" indent="-514350">
              <a:buAutoNum type="arabicPeriod"/>
            </a:pPr>
            <a:r>
              <a:rPr lang="en-US" sz="1800" dirty="0" smtClean="0">
                <a:solidFill>
                  <a:schemeClr val="bg1"/>
                </a:solidFill>
              </a:rPr>
              <a:t>What did the American people have to do to make sure that the United States’ soldiers who were killed in the War had not died “in vain?”</a:t>
            </a:r>
            <a:br>
              <a:rPr lang="en-US" sz="1800" dirty="0" smtClean="0">
                <a:solidFill>
                  <a:schemeClr val="bg1"/>
                </a:solidFill>
              </a:rPr>
            </a:br>
            <a:endParaRPr lang="en-US" sz="1800" dirty="0" smtClean="0">
              <a:solidFill>
                <a:schemeClr val="bg1"/>
              </a:solidFill>
            </a:endParaRPr>
          </a:p>
          <a:p>
            <a:pPr marL="514350" lvl="0" indent="-514350">
              <a:buAutoNum type="arabicPeriod"/>
            </a:pPr>
            <a:r>
              <a:rPr lang="en-US" sz="1800" dirty="0" smtClean="0">
                <a:solidFill>
                  <a:schemeClr val="bg1"/>
                </a:solidFill>
              </a:rPr>
              <a:t>What do you think Lincoln means by the phrase “…government of the people, by the people, for the people…?”</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sz="3700" dirty="0"/>
              <a:t>Each team will come to the front of the room in chronological order</a:t>
            </a:r>
            <a:r>
              <a:rPr lang="en-US" sz="3700" dirty="0" smtClean="0"/>
              <a:t>.</a:t>
            </a:r>
          </a:p>
          <a:p>
            <a:pPr marL="514350" indent="-514350">
              <a:buAutoNum type="arabicPeriod"/>
            </a:pPr>
            <a:r>
              <a:rPr lang="en-US" dirty="0">
                <a:solidFill>
                  <a:srgbClr val="225790"/>
                </a:solidFill>
                <a:latin typeface="+mj-lt"/>
              </a:rPr>
              <a:t>One member of the team will point out the location of the battle on the projected map. </a:t>
            </a:r>
          </a:p>
          <a:p>
            <a:pPr marL="514350" indent="-514350">
              <a:buAutoNum type="arabicPeriod"/>
            </a:pPr>
            <a:r>
              <a:rPr lang="en-US" dirty="0">
                <a:solidFill>
                  <a:srgbClr val="225790"/>
                </a:solidFill>
                <a:latin typeface="+mj-lt"/>
              </a:rPr>
              <a:t>When the image of the battle is shown, the other member of the team will read the fact sheet. </a:t>
            </a:r>
          </a:p>
          <a:p>
            <a:pPr marL="0" indent="0">
              <a:buNone/>
            </a:pPr>
            <a:endParaRPr lang="en-US" dirty="0"/>
          </a:p>
        </p:txBody>
      </p:sp>
      <p:sp>
        <p:nvSpPr>
          <p:cNvPr id="7" name="Title 3"/>
          <p:cNvSpPr>
            <a:spLocks noGrp="1"/>
          </p:cNvSpPr>
          <p:nvPr>
            <p:ph type="title"/>
          </p:nvPr>
        </p:nvSpPr>
        <p:spPr>
          <a:xfrm>
            <a:off x="838200" y="644525"/>
            <a:ext cx="8229600" cy="773113"/>
          </a:xfrm>
        </p:spPr>
        <p:txBody>
          <a:bodyPr/>
          <a:lstStyle/>
          <a:p>
            <a:r>
              <a:rPr lang="en-US" sz="4000" dirty="0" smtClean="0">
                <a:solidFill>
                  <a:schemeClr val="tx1"/>
                </a:solidFill>
              </a:rPr>
              <a:t>Activity: </a:t>
            </a:r>
            <a:r>
              <a:rPr lang="en-US" sz="4000" dirty="0" smtClean="0"/>
              <a:t>Shifting Tides</a:t>
            </a:r>
            <a:endParaRPr lang="en-US" sz="4000"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381000"/>
            <a:ext cx="1428750" cy="1123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4000" dirty="0"/>
              <a:t>Students in the </a:t>
            </a:r>
            <a:r>
              <a:rPr lang="en-US" sz="4000" dirty="0" smtClean="0"/>
              <a:t>audience:</a:t>
            </a:r>
            <a:endParaRPr lang="en-US" sz="4000" dirty="0"/>
          </a:p>
          <a:p>
            <a:pPr marL="514350" indent="-514350">
              <a:buFont typeface="+mj-lt"/>
              <a:buAutoNum type="arabicPeriod"/>
            </a:pPr>
            <a:r>
              <a:rPr lang="en-US" dirty="0" smtClean="0">
                <a:solidFill>
                  <a:srgbClr val="225790"/>
                </a:solidFill>
                <a:latin typeface="+mj-lt"/>
              </a:rPr>
              <a:t>Will locate the battle on their own map.</a:t>
            </a:r>
          </a:p>
          <a:p>
            <a:pPr marL="514350" indent="-514350">
              <a:buFont typeface="+mj-lt"/>
              <a:buAutoNum type="arabicPeriod"/>
            </a:pPr>
            <a:r>
              <a:rPr lang="en-US" dirty="0">
                <a:solidFill>
                  <a:srgbClr val="225790"/>
                </a:solidFill>
                <a:latin typeface="+mj-lt"/>
              </a:rPr>
              <a:t>D</a:t>
            </a:r>
            <a:r>
              <a:rPr lang="en-US" dirty="0" smtClean="0">
                <a:solidFill>
                  <a:srgbClr val="225790"/>
                </a:solidFill>
                <a:latin typeface="+mj-lt"/>
              </a:rPr>
              <a:t>epending </a:t>
            </a:r>
            <a:r>
              <a:rPr lang="en-US" dirty="0">
                <a:solidFill>
                  <a:srgbClr val="225790"/>
                </a:solidFill>
                <a:latin typeface="+mj-lt"/>
              </a:rPr>
              <a:t>on who won, draw a blue or grey </a:t>
            </a:r>
            <a:r>
              <a:rPr lang="en-US" dirty="0" smtClean="0">
                <a:solidFill>
                  <a:srgbClr val="225790"/>
                </a:solidFill>
                <a:latin typeface="+mj-lt"/>
              </a:rPr>
              <a:t>star in that location. </a:t>
            </a:r>
            <a:endParaRPr lang="en-US" dirty="0">
              <a:solidFill>
                <a:srgbClr val="225790"/>
              </a:solidFill>
              <a:latin typeface="+mj-lt"/>
            </a:endParaRPr>
          </a:p>
          <a:p>
            <a:pPr marL="514350" indent="-514350">
              <a:buFont typeface="+mj-lt"/>
              <a:buAutoNum type="arabicPeriod"/>
            </a:pPr>
            <a:r>
              <a:rPr lang="en-US" dirty="0">
                <a:solidFill>
                  <a:srgbClr val="225790"/>
                </a:solidFill>
                <a:latin typeface="+mj-lt"/>
              </a:rPr>
              <a:t>W</a:t>
            </a:r>
            <a:r>
              <a:rPr lang="en-US" dirty="0" smtClean="0">
                <a:solidFill>
                  <a:srgbClr val="225790"/>
                </a:solidFill>
                <a:latin typeface="+mj-lt"/>
              </a:rPr>
              <a:t>rite the date of the battle.</a:t>
            </a:r>
          </a:p>
          <a:p>
            <a:pPr marL="514350" indent="-514350">
              <a:buFont typeface="+mj-lt"/>
              <a:buAutoNum type="arabicPeriod"/>
            </a:pPr>
            <a:r>
              <a:rPr lang="en-US" dirty="0" smtClean="0">
                <a:solidFill>
                  <a:srgbClr val="225790"/>
                </a:solidFill>
                <a:latin typeface="+mj-lt"/>
              </a:rPr>
              <a:t>On your chart on write down the winner, in the “winner” column.</a:t>
            </a:r>
          </a:p>
          <a:p>
            <a:pPr marL="514350" indent="-514350">
              <a:buFont typeface="+mj-lt"/>
              <a:buAutoNum type="arabicPeriod"/>
            </a:pPr>
            <a:r>
              <a:rPr lang="en-US" dirty="0" smtClean="0">
                <a:solidFill>
                  <a:srgbClr val="225790"/>
                </a:solidFill>
                <a:latin typeface="+mj-lt"/>
              </a:rPr>
              <a:t>When the map is complete, tally </a:t>
            </a:r>
            <a:r>
              <a:rPr lang="en-US" dirty="0">
                <a:solidFill>
                  <a:srgbClr val="225790"/>
                </a:solidFill>
                <a:latin typeface="+mj-lt"/>
              </a:rPr>
              <a:t>the </a:t>
            </a:r>
            <a:r>
              <a:rPr lang="en-US" dirty="0" smtClean="0">
                <a:solidFill>
                  <a:srgbClr val="225790"/>
                </a:solidFill>
                <a:latin typeface="+mj-lt"/>
              </a:rPr>
              <a:t>victories for each side.</a:t>
            </a:r>
            <a:endParaRPr lang="en-US" dirty="0">
              <a:solidFill>
                <a:srgbClr val="225790"/>
              </a:solidFill>
              <a:latin typeface="+mj-lt"/>
            </a:endParaRPr>
          </a:p>
          <a:p>
            <a:endParaRPr lang="en-US" dirty="0"/>
          </a:p>
        </p:txBody>
      </p:sp>
      <p:sp>
        <p:nvSpPr>
          <p:cNvPr id="7" name="Title 3"/>
          <p:cNvSpPr>
            <a:spLocks noGrp="1"/>
          </p:cNvSpPr>
          <p:nvPr>
            <p:ph type="title"/>
          </p:nvPr>
        </p:nvSpPr>
        <p:spPr>
          <a:xfrm>
            <a:off x="838200" y="644525"/>
            <a:ext cx="8229600" cy="773113"/>
          </a:xfrm>
        </p:spPr>
        <p:txBody>
          <a:bodyPr/>
          <a:lstStyle/>
          <a:p>
            <a:r>
              <a:rPr lang="en-US" sz="4000" dirty="0" smtClean="0">
                <a:solidFill>
                  <a:schemeClr val="tx1"/>
                </a:solidFill>
              </a:rPr>
              <a:t>Activity: </a:t>
            </a:r>
            <a:r>
              <a:rPr lang="en-US" sz="4000" dirty="0" smtClean="0"/>
              <a:t>Shifting Tides</a:t>
            </a:r>
            <a:endParaRPr lang="en-US" sz="4000"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381000"/>
            <a:ext cx="1428750" cy="1123950"/>
          </a:xfrm>
          <a:prstGeom prst="rect">
            <a:avLst/>
          </a:prstGeom>
        </p:spPr>
      </p:pic>
    </p:spTree>
    <p:extLst>
      <p:ext uri="{BB962C8B-B14F-4D97-AF65-F5344CB8AC3E}">
        <p14:creationId xmlns:p14="http://schemas.microsoft.com/office/powerpoint/2010/main" val="4229035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994" y="228600"/>
            <a:ext cx="7700011" cy="59500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Fort Sumter</a:t>
            </a:r>
            <a:endParaRPr lang="en-US"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2322" y="1600200"/>
            <a:ext cx="6259355" cy="420528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3967</TotalTime>
  <Words>1200</Words>
  <Application>Microsoft Macintosh PowerPoint</Application>
  <PresentationFormat>On-screen Show (4:3)</PresentationFormat>
  <Paragraphs>173</Paragraphs>
  <Slides>53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Calibri</vt:lpstr>
      <vt:lpstr>Georgia</vt:lpstr>
      <vt:lpstr>ＭＳ Ｐゴシック</vt:lpstr>
      <vt:lpstr>Times New Roman</vt:lpstr>
      <vt:lpstr>Arial</vt:lpstr>
      <vt:lpstr>Curriculum</vt:lpstr>
      <vt:lpstr>1863: Shifting Tides</vt:lpstr>
      <vt:lpstr>Shifting Tides</vt:lpstr>
      <vt:lpstr>PowerPoint Presentation</vt:lpstr>
      <vt:lpstr>PowerPoint Presentation</vt:lpstr>
      <vt:lpstr>Activity: Shifting Tides</vt:lpstr>
      <vt:lpstr>Activity: Shifting Tides</vt:lpstr>
      <vt:lpstr>Activity: Shifting Tides</vt:lpstr>
      <vt:lpstr>PowerPoint Presentation</vt:lpstr>
      <vt:lpstr>Fort Sumter</vt:lpstr>
      <vt:lpstr>PowerPoint Presentation</vt:lpstr>
      <vt:lpstr>First Manassas (Bull Run)</vt:lpstr>
      <vt:lpstr>PowerPoint Presentation</vt:lpstr>
      <vt:lpstr>Forts Henry and Donelson</vt:lpstr>
      <vt:lpstr>PowerPoint Presentation</vt:lpstr>
      <vt:lpstr>Shiloh</vt:lpstr>
      <vt:lpstr>PowerPoint Presentation</vt:lpstr>
      <vt:lpstr>Stonewall Jackson’s Valley Campaign</vt:lpstr>
      <vt:lpstr>PowerPoint Presentation</vt:lpstr>
      <vt:lpstr>Second Manassas (Second Bull Run)</vt:lpstr>
      <vt:lpstr>PowerPoint Presentation</vt:lpstr>
      <vt:lpstr>Antietam (Sharpsburg)</vt:lpstr>
      <vt:lpstr>PowerPoint Presentation</vt:lpstr>
      <vt:lpstr>Perryville</vt:lpstr>
      <vt:lpstr>PowerPoint Presentation</vt:lpstr>
      <vt:lpstr>Fredericksburg</vt:lpstr>
      <vt:lpstr>PowerPoint Presentation</vt:lpstr>
      <vt:lpstr>Stones River (Murfreesboro)</vt:lpstr>
      <vt:lpstr>PowerPoint Presentation</vt:lpstr>
      <vt:lpstr>Chancellorsville</vt:lpstr>
      <vt:lpstr>Activity: Shifting Tides</vt:lpstr>
      <vt:lpstr>Shifting Tides</vt:lpstr>
      <vt:lpstr>The Situation as the Summer of 1863 Arrives</vt:lpstr>
      <vt:lpstr> </vt:lpstr>
      <vt:lpstr>PowerPoint Presentation</vt:lpstr>
      <vt:lpstr>Vicksburg</vt:lpstr>
      <vt:lpstr>Vicksburg</vt:lpstr>
      <vt:lpstr>Vicksburg</vt:lpstr>
      <vt:lpstr>PowerPoint Presentation</vt:lpstr>
      <vt:lpstr>At this point in the war, the Confederate Army of Northern Virginia had a winning record.   And Confederate General, Robert E. Lee had a plan to move his army north.</vt:lpstr>
      <vt:lpstr>PowerPoint Presentation</vt:lpstr>
      <vt:lpstr>Gettysburg</vt:lpstr>
      <vt:lpstr>Gettysburg</vt:lpstr>
      <vt:lpstr>Gettysburg</vt:lpstr>
      <vt:lpstr>After three days of fighting  July 1-3, 1863… Image courtesy Library of Congress</vt:lpstr>
      <vt:lpstr>… and 51,000 casualties killed, wounded, or missing Image courtesy Library of Congress</vt:lpstr>
      <vt:lpstr>Lee and his army left Pennsylvania and retreated back to Virginia.  Never again would the Confederates invade a Northern state in large numbers.</vt:lpstr>
      <vt:lpstr>The Aftermath</vt:lpstr>
      <vt:lpstr>The Aftermath</vt:lpstr>
      <vt:lpstr>The Aftermath</vt:lpstr>
      <vt:lpstr>The Aftermath</vt:lpstr>
      <vt:lpstr>The Aftermath</vt:lpstr>
      <vt:lpstr>Activity Let’s read the Gettysburg Address together. </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Tides (Because we guess that we’re on the beach)</dc:title>
  <dc:creator>Sheralyn</dc:creator>
  <cp:lastModifiedBy>Wendy Woodford</cp:lastModifiedBy>
  <cp:revision>262</cp:revision>
  <dcterms:created xsi:type="dcterms:W3CDTF">2011-02-25T18:35:28Z</dcterms:created>
  <dcterms:modified xsi:type="dcterms:W3CDTF">2017-02-13T19:24:54Z</dcterms:modified>
</cp:coreProperties>
</file>