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63" r:id="rId2"/>
    <p:sldId id="256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25790"/>
    <a:srgbClr val="4D4D4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200"/>
            <a:ext cx="7772400" cy="1166400"/>
          </a:xfrm>
        </p:spPr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5400"/>
            <a:ext cx="6400800" cy="1752600"/>
          </a:xfrm>
        </p:spPr>
        <p:txBody>
          <a:bodyPr/>
          <a:lstStyle>
            <a:lvl1pPr marL="0" indent="0" algn="ctr">
              <a:buNone/>
              <a:defRPr sz="2800" b="0" i="0">
                <a:solidFill>
                  <a:schemeClr val="tx1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657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rgbClr val="22579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22579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927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57363"/>
          </a:xfrm>
        </p:spPr>
        <p:txBody>
          <a:bodyPr vert="eaVert"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57362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rgbClr val="22579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22579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322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8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rgbClr val="22579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225790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602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1202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1833"/>
            <a:ext cx="7772400" cy="1500187"/>
          </a:xfrm>
        </p:spPr>
        <p:txBody>
          <a:bodyPr anchor="b"/>
          <a:lstStyle>
            <a:lvl1pPr marL="0" indent="0">
              <a:buNone/>
              <a:defRPr sz="2000" b="0" i="1">
                <a:solidFill>
                  <a:schemeClr val="tx1"/>
                </a:solidFill>
                <a:latin typeface="+mn-lt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020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31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225790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rgbClr val="225790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31801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22579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22579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200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74405"/>
          </a:xfrm>
        </p:spPr>
        <p:txBody>
          <a:bodyPr/>
          <a:lstStyle>
            <a:lvl1pPr>
              <a:defRPr sz="2400">
                <a:solidFill>
                  <a:srgbClr val="22579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22579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22579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74405"/>
          </a:xfrm>
        </p:spPr>
        <p:txBody>
          <a:bodyPr/>
          <a:lstStyle>
            <a:lvl1pPr>
              <a:defRPr sz="2400">
                <a:solidFill>
                  <a:srgbClr val="225790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rgbClr val="22579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22579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54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476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766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243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62340"/>
          </a:xfrm>
        </p:spPr>
        <p:txBody>
          <a:bodyPr/>
          <a:lstStyle>
            <a:lvl1pPr marL="0" indent="0">
              <a:buNone/>
              <a:defRPr sz="1400" b="0" i="1">
                <a:latin typeface="+mn-lt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315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17960"/>
          </a:xfrm>
        </p:spPr>
        <p:txBody>
          <a:bodyPr anchor="b"/>
          <a:lstStyle>
            <a:lvl1pPr algn="l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46378"/>
            <a:ext cx="5486400" cy="585622"/>
          </a:xfrm>
        </p:spPr>
        <p:txBody>
          <a:bodyPr/>
          <a:lstStyle>
            <a:lvl1pPr marL="0" indent="0">
              <a:buNone/>
              <a:defRPr sz="1400" b="0" i="1">
                <a:latin typeface="+mn-lt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332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44525"/>
            <a:ext cx="82296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7638" y="6356350"/>
            <a:ext cx="9191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225790"/>
          </a:solidFill>
          <a:latin typeface="Georgia"/>
          <a:ea typeface="ＭＳ Ｐゴシック" charset="-128"/>
          <a:cs typeface="Georgia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225790"/>
          </a:solidFill>
          <a:latin typeface="Georgia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225790"/>
          </a:solidFill>
          <a:latin typeface="Georgia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225790"/>
          </a:solidFill>
          <a:latin typeface="Georgia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225790"/>
          </a:solidFill>
          <a:latin typeface="Georgia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2D5A"/>
          </a:solidFill>
          <a:latin typeface="Georgia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2D5A"/>
          </a:solidFill>
          <a:latin typeface="Georgia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2D5A"/>
          </a:solidFill>
          <a:latin typeface="Georgia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2D5A"/>
          </a:solidFill>
          <a:latin typeface="Georgia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25790"/>
          </a:solidFill>
          <a:latin typeface="+mn-lt"/>
          <a:ea typeface="Arial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/>
          <a:ea typeface="Georgia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25790"/>
          </a:solidFill>
          <a:latin typeface="+mn-lt"/>
          <a:ea typeface="Arial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166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 1865: Effects of the War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51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/>
              <a:t>Reconstruction</a:t>
            </a:r>
            <a:br>
              <a:rPr lang="en-US" dirty="0"/>
            </a:br>
            <a:r>
              <a:rPr lang="en-US" sz="2900" dirty="0">
                <a:solidFill>
                  <a:schemeClr val="tx1"/>
                </a:solidFill>
                <a:latin typeface="+mj-lt"/>
              </a:rPr>
              <a:t>What will be done when the war is over</a:t>
            </a:r>
            <a:r>
              <a:rPr lang="en-US" sz="2900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129681"/>
          </a:xfrm>
        </p:spPr>
        <p:txBody>
          <a:bodyPr anchor="ctr"/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225790"/>
                </a:solidFill>
              </a:rPr>
              <a:t>Reconstruction</a:t>
            </a:r>
            <a:r>
              <a:rPr lang="en-US" sz="3000" dirty="0" smtClean="0">
                <a:solidFill>
                  <a:srgbClr val="225790"/>
                </a:solidFill>
              </a:rPr>
              <a:t> </a:t>
            </a:r>
            <a:r>
              <a:rPr lang="en-US" sz="3000" dirty="0" smtClean="0"/>
              <a:t>- </a:t>
            </a:r>
            <a:r>
              <a:rPr lang="en-US" sz="3000" dirty="0"/>
              <a:t>The period following the Civil War in which Congress passed laws designed to rebuild the country and bring the Southern states back into the Union.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63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President Abraham Lincoln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19050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Lincoln wanted the country to come back together peacefully.  </a:t>
            </a:r>
          </a:p>
          <a:p>
            <a:r>
              <a:rPr lang="en-US" sz="2600" dirty="0" smtClean="0"/>
              <a:t>Lincoln’s plan was created in 1863, about two years before the end of the war.</a:t>
            </a:r>
          </a:p>
          <a:p>
            <a:r>
              <a:rPr lang="en-US" sz="2600" dirty="0" smtClean="0"/>
              <a:t>At the time of his death, the war was just ending and he was not able to put his ideas into practice.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3429000"/>
            <a:ext cx="8153400" cy="190500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4D4D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1300" i="1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25790"/>
                </a:solidFill>
                <a:latin typeface="Georgia" pitchFamily="18" charset="0"/>
              </a:rPr>
              <a:t>The Ten Percent Plan</a:t>
            </a:r>
          </a:p>
          <a:p>
            <a:r>
              <a:rPr lang="en-US" dirty="0" smtClean="0">
                <a:solidFill>
                  <a:srgbClr val="225790"/>
                </a:solidFill>
              </a:rPr>
              <a:t>10% of voters in the seceded states must swear loyalty under oath to the Union.</a:t>
            </a:r>
          </a:p>
          <a:p>
            <a:r>
              <a:rPr lang="en-US" dirty="0" smtClean="0">
                <a:solidFill>
                  <a:srgbClr val="225790"/>
                </a:solidFill>
              </a:rPr>
              <a:t>The seceded states must abolish slavery.</a:t>
            </a:r>
            <a:endParaRPr lang="en-US" dirty="0">
              <a:solidFill>
                <a:srgbClr val="225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88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Republicans in Congress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24000"/>
            <a:ext cx="8153400" cy="10668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Wanted to be more strict with the States that had rebelled. </a:t>
            </a:r>
          </a:p>
          <a:p>
            <a:r>
              <a:rPr lang="en-US" sz="2600" dirty="0" smtClean="0"/>
              <a:t>Wanted a State to re-enter through a slower admission process.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2895600"/>
            <a:ext cx="8153400" cy="266700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4D4D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1300" i="1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25790"/>
                </a:solidFill>
                <a:latin typeface="Georgia" pitchFamily="18" charset="0"/>
              </a:rPr>
              <a:t>Wade-Davis Bill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The majority of white men from formerly Confederate states must swear loyalty to the United States.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The seceded states must abolish slavery.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Former Confederate soldiers or volunteers cannot hold office or vote.</a:t>
            </a:r>
            <a:endParaRPr lang="en-US" sz="2600" dirty="0">
              <a:solidFill>
                <a:srgbClr val="225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3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President Andrew Johnson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12954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Wanted to be strict with the States that had rebelled, but ended up making it relatively easy for them. </a:t>
            </a:r>
          </a:p>
          <a:p>
            <a:r>
              <a:rPr lang="en-US" sz="2600" dirty="0" smtClean="0"/>
              <a:t>Allowed for segregation of the races.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2819400"/>
            <a:ext cx="8153400" cy="289560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4D4D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1300" i="1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25790"/>
                </a:solidFill>
                <a:latin typeface="Georgia" pitchFamily="18" charset="0"/>
              </a:rPr>
              <a:t>Johnson Plan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The majority of white men from formerly Confederate states must swear loyalty to the United States.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Formerly Confederate states must ratify the 13</a:t>
            </a:r>
            <a:r>
              <a:rPr lang="en-US" sz="2600" baseline="30000" dirty="0" smtClean="0">
                <a:solidFill>
                  <a:srgbClr val="225790"/>
                </a:solidFill>
              </a:rPr>
              <a:t>th</a:t>
            </a:r>
            <a:r>
              <a:rPr lang="en-US" sz="2600" dirty="0" smtClean="0">
                <a:solidFill>
                  <a:srgbClr val="225790"/>
                </a:solidFill>
              </a:rPr>
              <a:t> Amendment.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Former Confederate officials may hold office and vote.</a:t>
            </a:r>
            <a:endParaRPr lang="en-US" sz="2600" dirty="0">
              <a:solidFill>
                <a:srgbClr val="225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27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Radical Republicans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152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Radical republicans, often abolitionists, represented a large part of Congress. </a:t>
            </a:r>
            <a:endParaRPr lang="en-US" sz="2400" dirty="0"/>
          </a:p>
          <a:p>
            <a:r>
              <a:rPr lang="en-US" sz="2400" dirty="0" smtClean="0"/>
              <a:t>These </a:t>
            </a:r>
            <a:r>
              <a:rPr lang="en-US" sz="2400" dirty="0"/>
              <a:t>C</a:t>
            </a:r>
            <a:r>
              <a:rPr lang="en-US" sz="2400" dirty="0" smtClean="0"/>
              <a:t>ongressmen wanted to be strict with the States that had rebelled. </a:t>
            </a:r>
          </a:p>
          <a:p>
            <a:r>
              <a:rPr lang="en-US" sz="2400" dirty="0" smtClean="0">
                <a:latin typeface="+mn-lt"/>
              </a:rPr>
              <a:t>They also wanted to protect the newly freed slaves.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3048000"/>
            <a:ext cx="8153400" cy="304800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4D4D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1300" i="1" dirty="0"/>
          </a:p>
          <a:p>
            <a:pPr marL="0" indent="0" algn="ctr">
              <a:buNone/>
            </a:pPr>
            <a:r>
              <a:rPr lang="en-US" sz="5500" i="1" dirty="0" smtClean="0">
                <a:solidFill>
                  <a:srgbClr val="225790"/>
                </a:solidFill>
                <a:latin typeface="Georgia" pitchFamily="18" charset="0"/>
              </a:rPr>
              <a:t>Reconstruction Act</a:t>
            </a:r>
          </a:p>
          <a:p>
            <a:r>
              <a:rPr lang="en-US" sz="5100" dirty="0" smtClean="0">
                <a:solidFill>
                  <a:srgbClr val="225790"/>
                </a:solidFill>
              </a:rPr>
              <a:t>Formerly Confederate states must disband their state governments.</a:t>
            </a:r>
          </a:p>
          <a:p>
            <a:r>
              <a:rPr lang="en-US" sz="5100" dirty="0" smtClean="0">
                <a:solidFill>
                  <a:srgbClr val="225790"/>
                </a:solidFill>
              </a:rPr>
              <a:t>Formerly Confederate states must  write new state constitutions. </a:t>
            </a:r>
          </a:p>
          <a:p>
            <a:r>
              <a:rPr lang="en-US" sz="5100" dirty="0" smtClean="0">
                <a:solidFill>
                  <a:srgbClr val="225790"/>
                </a:solidFill>
              </a:rPr>
              <a:t>Formerly Confederate states must ratify the 14</a:t>
            </a:r>
            <a:r>
              <a:rPr lang="en-US" sz="5100" baseline="30000" dirty="0" smtClean="0">
                <a:solidFill>
                  <a:srgbClr val="225790"/>
                </a:solidFill>
              </a:rPr>
              <a:t>th</a:t>
            </a:r>
            <a:r>
              <a:rPr lang="en-US" sz="5100" dirty="0" smtClean="0">
                <a:solidFill>
                  <a:srgbClr val="225790"/>
                </a:solidFill>
              </a:rPr>
              <a:t> Amendment</a:t>
            </a:r>
          </a:p>
          <a:p>
            <a:r>
              <a:rPr lang="en-US" sz="5100" dirty="0" smtClean="0">
                <a:solidFill>
                  <a:srgbClr val="225790"/>
                </a:solidFill>
              </a:rPr>
              <a:t>Formerly Confederate states must allow African Americans to vote.</a:t>
            </a:r>
            <a:endParaRPr lang="en-US" sz="5100" dirty="0">
              <a:solidFill>
                <a:srgbClr val="225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27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ricul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Curriculum</Template>
  <TotalTime>55</TotalTime>
  <Words>340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Curriculum</vt:lpstr>
      <vt:lpstr>Post 1865: Effects of the War</vt:lpstr>
      <vt:lpstr>Reconstruction What will be done when the war is over?</vt:lpstr>
      <vt:lpstr>President Abraham Lincoln</vt:lpstr>
      <vt:lpstr>Republicans in Congress</vt:lpstr>
      <vt:lpstr>President Andrew Johnson</vt:lpstr>
      <vt:lpstr>Radical Republicans</vt:lpstr>
    </vt:vector>
  </TitlesOfParts>
  <Company>Civil War Preservation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</dc:title>
  <dc:creator>Nicole Osier</dc:creator>
  <cp:lastModifiedBy>Wendy Woodford</cp:lastModifiedBy>
  <cp:revision>10</cp:revision>
  <dcterms:created xsi:type="dcterms:W3CDTF">2011-02-25T19:15:03Z</dcterms:created>
  <dcterms:modified xsi:type="dcterms:W3CDTF">2011-02-25T19:16:54Z</dcterms:modified>
</cp:coreProperties>
</file>