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3"/>
  </p:notesMasterIdLst>
  <p:handoutMasterIdLst>
    <p:handoutMasterId r:id="rId24"/>
  </p:handoutMasterIdLst>
  <p:sldIdLst>
    <p:sldId id="278" r:id="rId2"/>
    <p:sldId id="260" r:id="rId3"/>
    <p:sldId id="284" r:id="rId4"/>
    <p:sldId id="285" r:id="rId5"/>
    <p:sldId id="286" r:id="rId6"/>
    <p:sldId id="287" r:id="rId7"/>
    <p:sldId id="288" r:id="rId8"/>
    <p:sldId id="289" r:id="rId9"/>
    <p:sldId id="290" r:id="rId10"/>
    <p:sldId id="291" r:id="rId11"/>
    <p:sldId id="292" r:id="rId12"/>
    <p:sldId id="293" r:id="rId13"/>
    <p:sldId id="294" r:id="rId14"/>
    <p:sldId id="282" r:id="rId15"/>
    <p:sldId id="283" r:id="rId16"/>
    <p:sldId id="273" r:id="rId17"/>
    <p:sldId id="295" r:id="rId18"/>
    <p:sldId id="275" r:id="rId19"/>
    <p:sldId id="270" r:id="rId20"/>
    <p:sldId id="296" r:id="rId21"/>
    <p:sldId id="29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D4D4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856" autoAdjust="0"/>
    <p:restoredTop sz="87848" autoAdjust="0"/>
  </p:normalViewPr>
  <p:slideViewPr>
    <p:cSldViewPr>
      <p:cViewPr varScale="1">
        <p:scale>
          <a:sx n="133" d="100"/>
          <a:sy n="133" d="100"/>
        </p:scale>
        <p:origin x="-9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9FAE696-7020-43C2-8D87-B3E777C0BA8A}" type="datetimeFigureOut">
              <a:rPr lang="en-US" smtClean="0"/>
              <a:pPr/>
              <a:t>2/25/11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680E02-5D8F-4BE5-9930-ED588A300EA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32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4717C6E-8CC9-4F5B-8E6B-145DF2E8342F}" type="datetimeFigureOut">
              <a:rPr lang="en-US" smtClean="0"/>
              <a:pPr/>
              <a:t>2/25/11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3953A6D-CB18-4FBE-8017-67D2BF58519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506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At this point the situation is looking up for the United States with victories at Vicksburg and Gettysburg; but some people are tired of war and looking for a way to end it soon. </a:t>
            </a:r>
          </a:p>
          <a:p>
            <a:pPr marL="0" indent="0">
              <a:buNone/>
            </a:pPr>
            <a:endParaRPr lang="en-US" dirty="0" smtClean="0"/>
          </a:p>
          <a:p>
            <a:pPr marL="0" indent="0">
              <a:buNone/>
            </a:pPr>
            <a:r>
              <a:rPr lang="en-US" dirty="0" smtClean="0"/>
              <a:t>Lincoln has served four years as President, one term.  </a:t>
            </a:r>
          </a:p>
          <a:p>
            <a:pPr marL="0" indent="0">
              <a:buNone/>
            </a:pPr>
            <a:endParaRPr lang="en-US" dirty="0" smtClean="0"/>
          </a:p>
          <a:p>
            <a:pPr marL="0" indent="0">
              <a:buNone/>
            </a:pPr>
            <a:r>
              <a:rPr lang="en-US" b="1" dirty="0" smtClean="0"/>
              <a:t>Discussion:</a:t>
            </a:r>
            <a:r>
              <a:rPr lang="en-US" dirty="0" smtClean="0"/>
              <a:t/>
            </a:r>
            <a:br>
              <a:rPr lang="en-US" dirty="0" smtClean="0"/>
            </a:br>
            <a:r>
              <a:rPr lang="en-US" dirty="0" smtClean="0"/>
              <a:t>How do you think the election is going to go? Do you think people will reelect Lincoln or go with someone else? While Lincoln believes that it is important to keep fighting to bring the Southern States back what do you think his opponent believes?</a:t>
            </a:r>
          </a:p>
        </p:txBody>
      </p:sp>
      <p:sp>
        <p:nvSpPr>
          <p:cNvPr id="4" name="Slide Number Placeholder 3"/>
          <p:cNvSpPr>
            <a:spLocks noGrp="1"/>
          </p:cNvSpPr>
          <p:nvPr>
            <p:ph type="sldNum" sz="quarter" idx="10"/>
          </p:nvPr>
        </p:nvSpPr>
        <p:spPr/>
        <p:txBody>
          <a:bodyPr/>
          <a:lstStyle/>
          <a:p>
            <a:fld id="{33953A6D-CB18-4FBE-8017-67D2BF58519D}"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999124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Richmond in ruins.</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98607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war raging and the fate of the country hanging in the balance, the 1864 election had particular significance.  Abraham Lincoln sought reelection in his campaign against  former Union General George B. McClellan. </a:t>
            </a:r>
          </a:p>
          <a:p>
            <a:endParaRPr lang="en-US" dirty="0"/>
          </a:p>
          <a:p>
            <a:r>
              <a:rPr lang="en-US" b="1" dirty="0"/>
              <a:t>Image information:</a:t>
            </a:r>
          </a:p>
          <a:p>
            <a:r>
              <a:rPr lang="en-US" dirty="0"/>
              <a:t>Left – Democratic Candidates</a:t>
            </a:r>
          </a:p>
          <a:p>
            <a:r>
              <a:rPr lang="en-US" dirty="0"/>
              <a:t>Right – Republican Candidates</a:t>
            </a:r>
          </a:p>
        </p:txBody>
      </p:sp>
      <p:sp>
        <p:nvSpPr>
          <p:cNvPr id="4" name="Slide Number Placeholder 3"/>
          <p:cNvSpPr>
            <a:spLocks noGrp="1"/>
          </p:cNvSpPr>
          <p:nvPr>
            <p:ph type="sldNum" sz="quarter" idx="10"/>
          </p:nvPr>
        </p:nvSpPr>
        <p:spPr/>
        <p:txBody>
          <a:bodyPr/>
          <a:lstStyle/>
          <a:p>
            <a:fld id="{228FC243-2014-4402-87CA-0DC73722FDEA}"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828962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Lincoln argued that the war must be won, the slaves freed, and the Union preserved at all costs.</a:t>
            </a:r>
          </a:p>
          <a:p>
            <a:endParaRPr lang="en-US" dirty="0" smtClean="0"/>
          </a:p>
          <a:p>
            <a:pPr defTabSz="931774">
              <a:defRPr/>
            </a:pPr>
            <a:r>
              <a:rPr lang="en-US" dirty="0"/>
              <a:t>McClellan argued that the war had gone on long enough and that the South should be allowed to secede in order to save American lives.  This meant that slavery would continue in the Southern states.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35820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in the war, many Americans asked why the war was being fought and whether it was worth it.</a:t>
            </a:r>
          </a:p>
        </p:txBody>
      </p:sp>
      <p:sp>
        <p:nvSpPr>
          <p:cNvPr id="4" name="Slide Number Placeholder 3"/>
          <p:cNvSpPr>
            <a:spLocks noGrp="1"/>
          </p:cNvSpPr>
          <p:nvPr>
            <p:ph type="sldNum" sz="quarter" idx="10"/>
          </p:nvPr>
        </p:nvSpPr>
        <p:spPr/>
        <p:txBody>
          <a:bodyPr/>
          <a:lstStyle/>
          <a:p>
            <a:fld id="{228FC243-2014-4402-87CA-0DC73722FDEA}"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794678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Georgia" pitchFamily="18" charset="0"/>
              </a:rPr>
              <a:t>After reading the platforms consider the following military, political, and economic factors</a:t>
            </a:r>
          </a:p>
          <a:p>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295867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Debate Questions:</a:t>
            </a:r>
          </a:p>
          <a:p>
            <a:r>
              <a:rPr lang="en-US" dirty="0"/>
              <a:t>Mr. Lincoln – How do you suppose we will win this war?</a:t>
            </a:r>
          </a:p>
          <a:p>
            <a:r>
              <a:rPr lang="en-US" dirty="0"/>
              <a:t>Mr. McClellan – Do you think we can win the war? What would you like to do instead of fight the war?</a:t>
            </a:r>
          </a:p>
          <a:p>
            <a:r>
              <a:rPr lang="en-US" dirty="0"/>
              <a:t>Mr. McClellan – If we end the war and allow slavery to continue in the South, do we still have to return runaway slaves?</a:t>
            </a:r>
          </a:p>
          <a:p>
            <a:r>
              <a:rPr lang="en-US" dirty="0"/>
              <a:t>Mr. Lincoln &amp; Mr. McClellan – What do you think the nation wants right now?</a:t>
            </a:r>
          </a:p>
          <a:p>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240320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decided to fight the war on five fronts, with the biggest numbers toward Richmond and Atlanta.</a:t>
            </a:r>
          </a:p>
        </p:txBody>
      </p:sp>
      <p:sp>
        <p:nvSpPr>
          <p:cNvPr id="4" name="Slide Number Placeholder 3"/>
          <p:cNvSpPr>
            <a:spLocks noGrp="1"/>
          </p:cNvSpPr>
          <p:nvPr>
            <p:ph type="sldNum" sz="quarter" idx="10"/>
          </p:nvPr>
        </p:nvSpPr>
        <p:spPr/>
        <p:txBody>
          <a:bodyPr/>
          <a:lstStyle/>
          <a:p>
            <a:fld id="{228FC243-2014-4402-87CA-0DC73722FDEA}"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810540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53A6D-CB18-4FBE-8017-67D2BF58519D}"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712839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r>
              <a:rPr lang="en-US" dirty="0" smtClean="0"/>
              <a:t>Based on the quote from Lee, quote from Chamberlain, and the Articles of Agreement, how do you think the US forces felt about the Confederate forces at the end of the war?</a:t>
            </a:r>
            <a:endParaRPr lang="en-US" dirty="0"/>
          </a:p>
        </p:txBody>
      </p:sp>
      <p:sp>
        <p:nvSpPr>
          <p:cNvPr id="4" name="Slide Number Placeholder 3"/>
          <p:cNvSpPr>
            <a:spLocks noGrp="1"/>
          </p:cNvSpPr>
          <p:nvPr>
            <p:ph type="sldNum" sz="quarter" idx="10"/>
          </p:nvPr>
        </p:nvSpPr>
        <p:spPr/>
        <p:txBody>
          <a:bodyPr/>
          <a:lstStyle/>
          <a:p>
            <a:fld id="{33953A6D-CB18-4FBE-8017-67D2BF58519D}"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568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7FDF1D4-D8F2-4A97-86A9-BFC487C749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166400"/>
          </a:xfrm>
        </p:spPr>
        <p:txBody>
          <a:bodyPr/>
          <a:lstStyle/>
          <a:p>
            <a:r>
              <a:rPr lang="en-US" dirty="0" smtClean="0">
                <a:solidFill>
                  <a:schemeClr val="bg1"/>
                </a:solidFill>
              </a:rPr>
              <a:t>1864-1865: Bringing the War to an End</a:t>
            </a:r>
            <a:endParaRPr lang="en-US"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797020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
        <p:nvSpPr>
          <p:cNvPr id="3" name="Content Placeholder 2"/>
          <p:cNvSpPr>
            <a:spLocks noGrp="1"/>
          </p:cNvSpPr>
          <p:nvPr>
            <p:ph idx="1"/>
          </p:nvPr>
        </p:nvSpPr>
        <p:spPr/>
        <p:txBody>
          <a:bodyPr/>
          <a:lstStyle/>
          <a:p>
            <a:pPr marL="0" indent="0">
              <a:buNone/>
            </a:pPr>
            <a:r>
              <a:rPr lang="en-US" sz="2800" dirty="0">
                <a:latin typeface="Georgia" pitchFamily="18" charset="0"/>
              </a:rPr>
              <a:t>If you were McClellan and chose NOT to continue the war…</a:t>
            </a:r>
          </a:p>
          <a:p>
            <a:pPr marL="0" indent="0">
              <a:buNone/>
            </a:pPr>
            <a:endParaRPr lang="en-US" sz="2200" dirty="0">
              <a:latin typeface="Georgia" pitchFamily="18" charset="0"/>
            </a:endParaRPr>
          </a:p>
          <a:p>
            <a:pPr lvl="0">
              <a:buAutoNum type="arabicPeriod"/>
            </a:pPr>
            <a:r>
              <a:rPr lang="en-US" sz="2200" dirty="0">
                <a:solidFill>
                  <a:srgbClr val="225790"/>
                </a:solidFill>
                <a:latin typeface="+mj-lt"/>
              </a:rPr>
              <a:t>How will you defend your new southern border?</a:t>
            </a:r>
          </a:p>
          <a:p>
            <a:pPr lvl="0">
              <a:buAutoNum type="arabicPeriod"/>
            </a:pPr>
            <a:r>
              <a:rPr lang="en-US" sz="2200" dirty="0">
                <a:solidFill>
                  <a:srgbClr val="225790"/>
                </a:solidFill>
                <a:latin typeface="+mj-lt"/>
              </a:rPr>
              <a:t>How will you address the issue of runaway slaves from the South?</a:t>
            </a:r>
          </a:p>
          <a:p>
            <a:pPr lvl="0">
              <a:buAutoNum type="arabicPeriod"/>
            </a:pPr>
            <a:r>
              <a:rPr lang="en-US" sz="2200" dirty="0">
                <a:solidFill>
                  <a:srgbClr val="225790"/>
                </a:solidFill>
                <a:latin typeface="+mj-lt"/>
              </a:rPr>
              <a:t>Will you enact a law similar to the Fugitive Slave Act in order to appease the new</a:t>
            </a:r>
            <a:r>
              <a:rPr lang="en-US" sz="2200" dirty="0" smtClean="0">
                <a:solidFill>
                  <a:srgbClr val="225790"/>
                </a:solidFill>
                <a:latin typeface="+mj-lt"/>
              </a:rPr>
              <a:t> southern </a:t>
            </a:r>
            <a:r>
              <a:rPr lang="en-US" sz="2200" dirty="0">
                <a:solidFill>
                  <a:srgbClr val="225790"/>
                </a:solidFill>
                <a:latin typeface="+mj-lt"/>
              </a:rPr>
              <a:t>Confederacy?</a:t>
            </a:r>
          </a:p>
          <a:p>
            <a:pPr lvl="0">
              <a:buAutoNum type="arabicPeriod"/>
            </a:pPr>
            <a:r>
              <a:rPr lang="en-US" sz="2200" dirty="0">
                <a:solidFill>
                  <a:srgbClr val="225790"/>
                </a:solidFill>
                <a:latin typeface="+mj-lt"/>
              </a:rPr>
              <a:t>How will you deal with the expanding western border and the current U.S. territories such</a:t>
            </a:r>
            <a:r>
              <a:rPr lang="en-US" sz="2200" dirty="0" smtClean="0">
                <a:solidFill>
                  <a:srgbClr val="225790"/>
                </a:solidFill>
                <a:latin typeface="+mj-lt"/>
              </a:rPr>
              <a:t> as </a:t>
            </a:r>
            <a:r>
              <a:rPr lang="en-US" sz="2200" dirty="0">
                <a:solidFill>
                  <a:srgbClr val="225790"/>
                </a:solidFill>
                <a:latin typeface="+mj-lt"/>
              </a:rPr>
              <a:t>Oregon and Oklahoma</a:t>
            </a:r>
            <a:r>
              <a:rPr lang="en-US" sz="2200" dirty="0" smtClean="0">
                <a:solidFill>
                  <a:srgbClr val="225790"/>
                </a:solidFill>
                <a:latin typeface="+mj-lt"/>
              </a:rPr>
              <a:t>?</a:t>
            </a:r>
            <a:endParaRPr lang="en-US" sz="2200" dirty="0">
              <a:solidFill>
                <a:srgbClr val="225790"/>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0892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
        <p:nvSpPr>
          <p:cNvPr id="8" name="Content Placeholder 3"/>
          <p:cNvSpPr>
            <a:spLocks noGrp="1"/>
          </p:cNvSpPr>
          <p:nvPr>
            <p:ph idx="1"/>
          </p:nvPr>
        </p:nvSpPr>
        <p:spPr>
          <a:xfrm>
            <a:off x="1295400" y="1600201"/>
            <a:ext cx="7391400" cy="4190999"/>
          </a:xfrm>
        </p:spPr>
        <p:txBody>
          <a:bodyPr/>
          <a:lstStyle/>
          <a:p>
            <a:pPr marL="0" indent="0">
              <a:buNone/>
            </a:pPr>
            <a:r>
              <a:rPr lang="en-US" sz="3600" dirty="0" smtClean="0"/>
              <a:t>Activity</a:t>
            </a:r>
            <a:r>
              <a:rPr lang="en-US" dirty="0" smtClean="0"/>
              <a:t/>
            </a:r>
            <a:br>
              <a:rPr lang="en-US" dirty="0" smtClean="0"/>
            </a:br>
            <a:r>
              <a:rPr lang="en-US" sz="2200" dirty="0" smtClean="0">
                <a:solidFill>
                  <a:srgbClr val="225790"/>
                </a:solidFill>
                <a:latin typeface="+mj-lt"/>
              </a:rPr>
              <a:t>Now</a:t>
            </a:r>
            <a:r>
              <a:rPr lang="en-US" sz="2200" dirty="0">
                <a:solidFill>
                  <a:srgbClr val="225790"/>
                </a:solidFill>
                <a:latin typeface="+mj-lt"/>
              </a:rPr>
              <a:t>, we will have a group debate between the </a:t>
            </a:r>
            <a:r>
              <a:rPr lang="en-US" sz="2200" b="1" dirty="0">
                <a:solidFill>
                  <a:srgbClr val="225790"/>
                </a:solidFill>
                <a:latin typeface="+mj-lt"/>
              </a:rPr>
              <a:t>Lincolns</a:t>
            </a:r>
            <a:r>
              <a:rPr lang="en-US" sz="2200" dirty="0" smtClean="0">
                <a:solidFill>
                  <a:srgbClr val="225790"/>
                </a:solidFill>
                <a:latin typeface="+mj-lt"/>
              </a:rPr>
              <a:t> </a:t>
            </a:r>
            <a:br>
              <a:rPr lang="en-US" sz="2200" dirty="0" smtClean="0">
                <a:solidFill>
                  <a:srgbClr val="225790"/>
                </a:solidFill>
                <a:latin typeface="+mj-lt"/>
              </a:rPr>
            </a:br>
            <a:r>
              <a:rPr lang="en-US" sz="2200" dirty="0" smtClean="0">
                <a:solidFill>
                  <a:srgbClr val="225790"/>
                </a:solidFill>
                <a:latin typeface="+mj-lt"/>
              </a:rPr>
              <a:t>and </a:t>
            </a:r>
            <a:r>
              <a:rPr lang="en-US" sz="2200" b="1" dirty="0" err="1" smtClean="0">
                <a:solidFill>
                  <a:srgbClr val="225790"/>
                </a:solidFill>
                <a:latin typeface="+mj-lt"/>
              </a:rPr>
              <a:t>McClellans</a:t>
            </a:r>
            <a:endParaRPr lang="en-US" sz="2200" b="1" dirty="0" smtClean="0">
              <a:solidFill>
                <a:srgbClr val="225790"/>
              </a:solidFill>
              <a:latin typeface="+mj-lt"/>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381000" y="1524000"/>
            <a:ext cx="848532" cy="6675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1954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
        <p:nvSpPr>
          <p:cNvPr id="7" name="Text Placeholder 6"/>
          <p:cNvSpPr>
            <a:spLocks noGrp="1"/>
          </p:cNvSpPr>
          <p:nvPr>
            <p:ph type="body" idx="1"/>
          </p:nvPr>
        </p:nvSpPr>
        <p:spPr/>
        <p:txBody>
          <a:bodyPr/>
          <a:lstStyle/>
          <a:p>
            <a:pPr algn="ctr"/>
            <a:r>
              <a:rPr lang="en-US" sz="2200" dirty="0">
                <a:solidFill>
                  <a:srgbClr val="225790"/>
                </a:solidFill>
                <a:latin typeface="+mj-lt"/>
              </a:rPr>
              <a:t>Raise your hand if you are</a:t>
            </a:r>
            <a:r>
              <a:rPr lang="en-US" sz="2200" dirty="0" smtClean="0">
                <a:solidFill>
                  <a:srgbClr val="225790"/>
                </a:solidFill>
                <a:latin typeface="+mj-lt"/>
              </a:rPr>
              <a:t> </a:t>
            </a:r>
            <a:br>
              <a:rPr lang="en-US" sz="2200" dirty="0" smtClean="0">
                <a:solidFill>
                  <a:srgbClr val="225790"/>
                </a:solidFill>
                <a:latin typeface="+mj-lt"/>
              </a:rPr>
            </a:br>
            <a:r>
              <a:rPr lang="en-US" sz="2200" dirty="0" smtClean="0">
                <a:solidFill>
                  <a:srgbClr val="225790"/>
                </a:solidFill>
                <a:latin typeface="+mj-lt"/>
              </a:rPr>
              <a:t>voting </a:t>
            </a:r>
            <a:r>
              <a:rPr lang="en-US" sz="2200" dirty="0">
                <a:solidFill>
                  <a:srgbClr val="225790"/>
                </a:solidFill>
                <a:latin typeface="+mj-lt"/>
              </a:rPr>
              <a:t>for Lincoln</a:t>
            </a:r>
            <a:r>
              <a:rPr lang="en-US" sz="2200" dirty="0" smtClean="0">
                <a:solidFill>
                  <a:srgbClr val="225790"/>
                </a:solidFill>
                <a:latin typeface="+mj-lt"/>
              </a:rPr>
              <a:t>.</a:t>
            </a:r>
            <a:endParaRPr lang="en-US" sz="2200" dirty="0">
              <a:solidFill>
                <a:srgbClr val="225790"/>
              </a:solidFill>
              <a:latin typeface="+mj-lt"/>
            </a:endParaRPr>
          </a:p>
        </p:txBody>
      </p:sp>
      <p:pic>
        <p:nvPicPr>
          <p:cNvPr id="11" name="Content Placeholder 10"/>
          <p:cNvPicPr>
            <a:picLocks noGrp="1" noChangeAspect="1"/>
          </p:cNvPicPr>
          <p:nvPr>
            <p:ph sz="half" idx="2"/>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70440" y="2174875"/>
            <a:ext cx="2613708" cy="3675063"/>
          </a:xfrm>
        </p:spPr>
      </p:pic>
      <p:sp>
        <p:nvSpPr>
          <p:cNvPr id="9" name="Text Placeholder 8"/>
          <p:cNvSpPr>
            <a:spLocks noGrp="1"/>
          </p:cNvSpPr>
          <p:nvPr>
            <p:ph type="body" sz="quarter" idx="3"/>
          </p:nvPr>
        </p:nvSpPr>
        <p:spPr/>
        <p:txBody>
          <a:bodyPr/>
          <a:lstStyle/>
          <a:p>
            <a:pPr algn="ctr"/>
            <a:r>
              <a:rPr lang="en-US" sz="2200" dirty="0">
                <a:solidFill>
                  <a:srgbClr val="225790"/>
                </a:solidFill>
                <a:latin typeface="+mj-lt"/>
              </a:rPr>
              <a:t>Raise your hand if you are</a:t>
            </a:r>
            <a:r>
              <a:rPr lang="en-US" sz="2200" dirty="0" smtClean="0">
                <a:solidFill>
                  <a:srgbClr val="225790"/>
                </a:solidFill>
                <a:latin typeface="+mj-lt"/>
              </a:rPr>
              <a:t> </a:t>
            </a:r>
            <a:br>
              <a:rPr lang="en-US" sz="2200" dirty="0" smtClean="0">
                <a:solidFill>
                  <a:srgbClr val="225790"/>
                </a:solidFill>
                <a:latin typeface="+mj-lt"/>
              </a:rPr>
            </a:br>
            <a:r>
              <a:rPr lang="en-US" sz="2200" dirty="0" smtClean="0">
                <a:solidFill>
                  <a:srgbClr val="225790"/>
                </a:solidFill>
                <a:latin typeface="+mj-lt"/>
              </a:rPr>
              <a:t>voting </a:t>
            </a:r>
            <a:r>
              <a:rPr lang="en-US" sz="2200" dirty="0">
                <a:solidFill>
                  <a:srgbClr val="225790"/>
                </a:solidFill>
                <a:latin typeface="+mj-lt"/>
              </a:rPr>
              <a:t>for McClellan</a:t>
            </a:r>
            <a:r>
              <a:rPr lang="en-US" sz="2200" dirty="0" smtClean="0">
                <a:solidFill>
                  <a:srgbClr val="225790"/>
                </a:solidFill>
                <a:latin typeface="+mj-lt"/>
              </a:rPr>
              <a:t>.</a:t>
            </a:r>
            <a:endParaRPr lang="en-US" sz="2200" dirty="0">
              <a:solidFill>
                <a:srgbClr val="225790"/>
              </a:solidFill>
              <a:latin typeface="+mj-lt"/>
            </a:endParaRPr>
          </a:p>
        </p:txBody>
      </p:sp>
      <p:pic>
        <p:nvPicPr>
          <p:cNvPr id="12" name="Content Placeholder 11"/>
          <p:cNvPicPr>
            <a:picLocks noGrp="1" noChangeAspect="1"/>
          </p:cNvPicPr>
          <p:nvPr>
            <p:ph sz="quarter" idx="4"/>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195887" y="2174875"/>
            <a:ext cx="2940050" cy="36750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2164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
        <p:nvSpPr>
          <p:cNvPr id="5" name="Content Placeholder 4"/>
          <p:cNvSpPr>
            <a:spLocks noGrp="1"/>
          </p:cNvSpPr>
          <p:nvPr>
            <p:ph idx="1"/>
          </p:nvPr>
        </p:nvSpPr>
        <p:spPr/>
        <p:txBody>
          <a:bodyPr/>
          <a:lstStyle/>
          <a:p>
            <a:pPr marL="0" indent="0" algn="ctr">
              <a:buNone/>
            </a:pPr>
            <a:r>
              <a:rPr lang="en-US" dirty="0"/>
              <a:t>America chose, through the election</a:t>
            </a:r>
            <a:r>
              <a:rPr lang="en-US" dirty="0" smtClean="0"/>
              <a:t> </a:t>
            </a:r>
            <a:br>
              <a:rPr lang="en-US" dirty="0" smtClean="0"/>
            </a:br>
            <a:r>
              <a:rPr lang="en-US" dirty="0" smtClean="0"/>
              <a:t>of </a:t>
            </a:r>
            <a:r>
              <a:rPr lang="en-US" dirty="0"/>
              <a:t>Abraham Lincoln, to continue</a:t>
            </a:r>
            <a:r>
              <a:rPr lang="en-US" dirty="0" smtClean="0"/>
              <a:t> </a:t>
            </a:r>
            <a:br>
              <a:rPr lang="en-US" dirty="0" smtClean="0"/>
            </a:br>
            <a:r>
              <a:rPr lang="en-US" dirty="0" smtClean="0"/>
              <a:t>fighting </a:t>
            </a:r>
            <a:r>
              <a:rPr lang="en-US" dirty="0"/>
              <a:t>the war.  </a:t>
            </a: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7254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6748793" y="6611779"/>
            <a:ext cx="2395207" cy="246221"/>
          </a:xfrm>
          <a:prstGeom prst="rect">
            <a:avLst/>
          </a:prstGeom>
        </p:spPr>
        <p:txBody>
          <a:bodyPr wrap="none">
            <a:spAutoFit/>
          </a:bodyPr>
          <a:lstStyle/>
          <a:p>
            <a:r>
              <a:rPr lang="en-US" sz="1000" dirty="0" smtClean="0"/>
              <a:t>Image courtesy of the Library of Congress</a:t>
            </a:r>
            <a:endParaRPr lang="en-US" sz="1000" dirty="0"/>
          </a:p>
        </p:txBody>
      </p:sp>
      <p:sp>
        <p:nvSpPr>
          <p:cNvPr id="3" name="Title 2"/>
          <p:cNvSpPr>
            <a:spLocks noGrp="1"/>
          </p:cNvSpPr>
          <p:nvPr>
            <p:ph type="title"/>
          </p:nvPr>
        </p:nvSpPr>
        <p:spPr/>
        <p:txBody>
          <a:bodyPr/>
          <a:lstStyle/>
          <a:p>
            <a:r>
              <a:rPr lang="en-US" sz="4000" dirty="0" smtClean="0">
                <a:solidFill>
                  <a:srgbClr val="4D4D4D"/>
                </a:solidFill>
              </a:rPr>
              <a:t>Bringing the War to an End</a:t>
            </a:r>
            <a:endParaRPr lang="en-US" sz="4000" dirty="0">
              <a:solidFill>
                <a:srgbClr val="4D4D4D"/>
              </a:solidFill>
            </a:endParaRPr>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38623" y="1600200"/>
            <a:ext cx="3275754" cy="4232275"/>
          </a:xfrm>
        </p:spPr>
      </p:pic>
      <p:sp>
        <p:nvSpPr>
          <p:cNvPr id="5" name="Content Placeholder 4"/>
          <p:cNvSpPr>
            <a:spLocks noGrp="1"/>
          </p:cNvSpPr>
          <p:nvPr>
            <p:ph sz="half" idx="2"/>
          </p:nvPr>
        </p:nvSpPr>
        <p:spPr>
          <a:xfrm>
            <a:off x="4419600" y="1600200"/>
            <a:ext cx="4267200" cy="4267200"/>
          </a:xfrm>
        </p:spPr>
        <p:txBody>
          <a:bodyPr/>
          <a:lstStyle/>
          <a:p>
            <a:pPr marL="0" indent="0">
              <a:buNone/>
            </a:pPr>
            <a:r>
              <a:rPr lang="en-US" sz="2200" dirty="0"/>
              <a:t>Abraham Lincoln appointed Ulysses S. Grant as commander of all the U.S. forces.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365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45869" y="1600200"/>
            <a:ext cx="6526577" cy="4576762"/>
          </a:xfrm>
          <a:prstGeom prst="rect">
            <a:avLst/>
          </a:prstGeom>
          <a:noFill/>
          <a:ln w="9525">
            <a:noFill/>
            <a:miter lim="800000"/>
            <a:headEnd/>
            <a:tailEnd/>
          </a:ln>
        </p:spPr>
      </p:pic>
      <p:sp>
        <p:nvSpPr>
          <p:cNvPr id="3" name="Title 2"/>
          <p:cNvSpPr>
            <a:spLocks noGrp="1"/>
          </p:cNvSpPr>
          <p:nvPr>
            <p:ph type="title"/>
          </p:nvPr>
        </p:nvSpPr>
        <p:spPr/>
        <p:txBody>
          <a:bodyPr/>
          <a:lstStyle/>
          <a:p>
            <a:r>
              <a:rPr lang="en-US" sz="4000" dirty="0" smtClean="0">
                <a:solidFill>
                  <a:srgbClr val="4D4D4D"/>
                </a:solidFill>
              </a:rPr>
              <a:t>Bringing the War to an End</a:t>
            </a:r>
            <a:endParaRPr lang="en-US" sz="4000" dirty="0">
              <a:solidFill>
                <a:srgbClr val="4D4D4D"/>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4645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and Map</a:t>
            </a:r>
            <a:endParaRPr lang="en-US" dirty="0"/>
          </a:p>
        </p:txBody>
      </p:sp>
      <p:sp>
        <p:nvSpPr>
          <p:cNvPr id="3" name="Content Placeholder 2"/>
          <p:cNvSpPr>
            <a:spLocks noGrp="1"/>
          </p:cNvSpPr>
          <p:nvPr>
            <p:ph idx="1"/>
          </p:nvPr>
        </p:nvSpPr>
        <p:spPr>
          <a:xfrm>
            <a:off x="990600" y="1600201"/>
            <a:ext cx="7696200" cy="4205880"/>
          </a:xfrm>
        </p:spPr>
        <p:txBody>
          <a:bodyPr>
            <a:normAutofit fontScale="92500" lnSpcReduction="20000"/>
          </a:bodyPr>
          <a:lstStyle/>
          <a:p>
            <a:pPr marL="0" indent="0">
              <a:buNone/>
            </a:pPr>
            <a:r>
              <a:rPr lang="en-US" sz="3900" dirty="0">
                <a:latin typeface="Georgia" pitchFamily="18" charset="0"/>
              </a:rPr>
              <a:t>Activity</a:t>
            </a:r>
            <a:endParaRPr lang="en-US" sz="3900" dirty="0" smtClean="0"/>
          </a:p>
          <a:p>
            <a:r>
              <a:rPr lang="en-US" dirty="0" smtClean="0">
                <a:solidFill>
                  <a:srgbClr val="225790"/>
                </a:solidFill>
                <a:latin typeface="+mj-lt"/>
              </a:rPr>
              <a:t>Using your Timeline and Map worksheet, create a timeline of events leading up to the end of the Civil War.</a:t>
            </a:r>
          </a:p>
          <a:p>
            <a:r>
              <a:rPr lang="en-US" dirty="0" smtClean="0">
                <a:solidFill>
                  <a:srgbClr val="225790"/>
                </a:solidFill>
                <a:latin typeface="+mj-lt"/>
              </a:rPr>
              <a:t>On the back of the page, plot the battles and in some cases, routes.  </a:t>
            </a:r>
            <a:r>
              <a:rPr lang="en-US" dirty="0">
                <a:solidFill>
                  <a:srgbClr val="225790"/>
                </a:solidFill>
                <a:latin typeface="+mj-lt"/>
              </a:rPr>
              <a:t>W</a:t>
            </a:r>
            <a:r>
              <a:rPr lang="en-US" dirty="0" smtClean="0">
                <a:solidFill>
                  <a:srgbClr val="225790"/>
                </a:solidFill>
                <a:latin typeface="+mj-lt"/>
              </a:rPr>
              <a:t>rite battle names and dates on your map.</a:t>
            </a:r>
          </a:p>
          <a:p>
            <a:r>
              <a:rPr lang="en-US" dirty="0" smtClean="0">
                <a:solidFill>
                  <a:srgbClr val="225790"/>
                </a:solidFill>
                <a:latin typeface="+mj-lt"/>
              </a:rPr>
              <a:t>Answer the question underneath your map: </a:t>
            </a:r>
            <a:r>
              <a:rPr lang="en-US" i="1" dirty="0" smtClean="0">
                <a:solidFill>
                  <a:srgbClr val="225790"/>
                </a:solidFill>
                <a:latin typeface="+mj-lt"/>
              </a:rPr>
              <a:t>By attacking on both ends what do you think Grant was hoping to do to the Confederacy?</a:t>
            </a:r>
            <a:endParaRPr lang="en-US" i="1" dirty="0">
              <a:solidFill>
                <a:srgbClr val="225790"/>
              </a:solidFill>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279161" y="1600200"/>
            <a:ext cx="850392" cy="6689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1585121"/>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6692688" y="6611779"/>
            <a:ext cx="2451312" cy="246221"/>
          </a:xfrm>
          <a:prstGeom prst="rect">
            <a:avLst/>
          </a:prstGeom>
          <a:noFill/>
        </p:spPr>
        <p:txBody>
          <a:bodyPr wrap="none" rtlCol="0">
            <a:spAutoFit/>
          </a:bodyPr>
          <a:lstStyle/>
          <a:p>
            <a:r>
              <a:rPr lang="en-US" sz="1000" dirty="0" smtClean="0"/>
              <a:t>Image courtesy of the National Park Service</a:t>
            </a:r>
            <a:endParaRPr lang="en-US" sz="1000" dirty="0"/>
          </a:p>
        </p:txBody>
      </p:sp>
      <p:sp>
        <p:nvSpPr>
          <p:cNvPr id="4" name="Title 3"/>
          <p:cNvSpPr>
            <a:spLocks noGrp="1"/>
          </p:cNvSpPr>
          <p:nvPr>
            <p:ph type="title"/>
          </p:nvPr>
        </p:nvSpPr>
        <p:spPr/>
        <p:txBody>
          <a:bodyPr/>
          <a:lstStyle/>
          <a:p>
            <a:r>
              <a:rPr lang="en-US" dirty="0" smtClean="0"/>
              <a:t>Confederate Surrender</a:t>
            </a:r>
            <a:endParaRPr lang="en-US" dirty="0"/>
          </a:p>
        </p:txBody>
      </p:sp>
      <p:pic>
        <p:nvPicPr>
          <p:cNvPr id="8" name="Content Placeholder 7"/>
          <p:cNvPicPr>
            <a:picLocks noGrp="1" noChangeAspect="1"/>
          </p:cNvPicPr>
          <p:nvPr>
            <p:ph sz="half" idx="1"/>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33400" y="1905000"/>
            <a:ext cx="3648125" cy="3048000"/>
          </a:xfrm>
        </p:spPr>
      </p:pic>
      <p:sp>
        <p:nvSpPr>
          <p:cNvPr id="7" name="Content Placeholder 6"/>
          <p:cNvSpPr>
            <a:spLocks noGrp="1"/>
          </p:cNvSpPr>
          <p:nvPr>
            <p:ph sz="half" idx="2"/>
          </p:nvPr>
        </p:nvSpPr>
        <p:spPr/>
        <p:txBody>
          <a:bodyPr/>
          <a:lstStyle/>
          <a:p>
            <a:pPr marL="0" indent="0">
              <a:buNone/>
            </a:pPr>
            <a:r>
              <a:rPr lang="en-US" sz="2200" dirty="0"/>
              <a:t>The armies of the Union were able to coordinate successfully with each other and Lee surrendered at Appomattox, Virginia on April 9, 1865.</a:t>
            </a:r>
            <a:r>
              <a:rPr lang="en-US" sz="2200" dirty="0" smtClean="0"/>
              <a:t> </a:t>
            </a:r>
          </a:p>
          <a:p>
            <a:pPr marL="0" indent="0">
              <a:buNone/>
            </a:pPr>
            <a:endParaRPr lang="en-US" sz="2200" dirty="0" smtClean="0">
              <a:solidFill>
                <a:srgbClr val="225790"/>
              </a:solidFill>
              <a:latin typeface="+mj-lt"/>
            </a:endParaRPr>
          </a:p>
          <a:p>
            <a:pPr marL="0" indent="0">
              <a:buNone/>
            </a:pPr>
            <a:r>
              <a:rPr lang="en-US" sz="2200" dirty="0" smtClean="0">
                <a:solidFill>
                  <a:srgbClr val="225790"/>
                </a:solidFill>
                <a:latin typeface="+mj-lt"/>
              </a:rPr>
              <a:t>Find </a:t>
            </a:r>
            <a:r>
              <a:rPr lang="en-US" sz="2200" dirty="0">
                <a:solidFill>
                  <a:srgbClr val="225790"/>
                </a:solidFill>
                <a:latin typeface="+mj-lt"/>
              </a:rPr>
              <a:t>Appomattox on your map and label it, </a:t>
            </a:r>
            <a:r>
              <a:rPr lang="en-US" sz="2200" i="1" dirty="0">
                <a:solidFill>
                  <a:srgbClr val="225790"/>
                </a:solidFill>
                <a:latin typeface="+mj-lt"/>
              </a:rPr>
              <a:t>Confederate surrender</a:t>
            </a:r>
            <a:r>
              <a:rPr lang="en-US" sz="2200" dirty="0">
                <a:solidFill>
                  <a:srgbClr val="225790"/>
                </a:solidFill>
                <a:latin typeface="+mj-lt"/>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9686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Confederate Surrender</a:t>
            </a:r>
            <a:endParaRPr lang="en-US" dirty="0">
              <a:solidFill>
                <a:schemeClr val="accent1">
                  <a:lumMod val="75000"/>
                </a:schemeClr>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07314" y="273050"/>
            <a:ext cx="4447222" cy="5524500"/>
          </a:xfrm>
        </p:spPr>
      </p:pic>
      <p:sp>
        <p:nvSpPr>
          <p:cNvPr id="6" name="Text Placeholder 5"/>
          <p:cNvSpPr>
            <a:spLocks noGrp="1"/>
          </p:cNvSpPr>
          <p:nvPr>
            <p:ph type="body" sz="half" idx="2"/>
          </p:nvPr>
        </p:nvSpPr>
        <p:spPr/>
        <p:txBody>
          <a:bodyPr/>
          <a:lstStyle/>
          <a:p>
            <a:r>
              <a:rPr lang="en-US" sz="2000" dirty="0"/>
              <a:t>“With an increasing admiration of your constancy and devotion to your country, and a grateful remembrance of your kind and generous consideration for myself, I bid you all an affectionate farewell”</a:t>
            </a:r>
          </a:p>
          <a:p>
            <a:r>
              <a:rPr lang="en-US" sz="2000" dirty="0"/>
              <a:t> - Robert E. Lee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562437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Confederate Surrender</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60472" y="749175"/>
            <a:ext cx="4140906" cy="4572250"/>
          </a:xfrm>
        </p:spPr>
      </p:pic>
      <p:sp>
        <p:nvSpPr>
          <p:cNvPr id="5" name="Text Placeholder 4"/>
          <p:cNvSpPr>
            <a:spLocks noGrp="1"/>
          </p:cNvSpPr>
          <p:nvPr>
            <p:ph type="body" sz="half" idx="2"/>
          </p:nvPr>
        </p:nvSpPr>
        <p:spPr/>
        <p:txBody>
          <a:bodyPr/>
          <a:lstStyle/>
          <a:p>
            <a:r>
              <a:rPr lang="en-US" sz="2000" dirty="0"/>
              <a:t>“…not a sound of trumpet more, nor roll of drum; not a cheer, nor word, nor whisper of vain-glorying, nor motion of man standing again at the order, but an awed stillness rather, and breath-holding, as if it were the passing of the dead.”</a:t>
            </a:r>
            <a:br>
              <a:rPr lang="en-US" sz="2000" dirty="0"/>
            </a:br>
            <a:r>
              <a:rPr lang="en-US" sz="2000" dirty="0"/>
              <a:t>-Joshua Lawrence Chamberlain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Bringing the War to an End</a:t>
            </a:r>
            <a:endParaRPr lang="en-US" sz="4000" dirty="0">
              <a:solidFill>
                <a:srgbClr val="4D4D4D"/>
              </a:solidFill>
            </a:endParaRPr>
          </a:p>
        </p:txBody>
      </p:sp>
      <p:pic>
        <p:nvPicPr>
          <p:cNvPr id="4" name="Picture 2"/>
          <p:cNvPicPr>
            <a:picLocks noGrp="1" noChangeAspect="1" noChangeArrowheads="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73219" y="1600200"/>
            <a:ext cx="5997562" cy="420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Johnston Surrenders to Sherman</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2405674"/>
            <a:ext cx="4038600" cy="2621327"/>
          </a:xfrm>
        </p:spPr>
      </p:pic>
      <p:sp>
        <p:nvSpPr>
          <p:cNvPr id="4" name="Content Placeholder 3"/>
          <p:cNvSpPr>
            <a:spLocks noGrp="1"/>
          </p:cNvSpPr>
          <p:nvPr>
            <p:ph sz="half" idx="2"/>
          </p:nvPr>
        </p:nvSpPr>
        <p:spPr>
          <a:xfrm>
            <a:off x="4648200" y="2209800"/>
            <a:ext cx="4038600" cy="3622201"/>
          </a:xfrm>
        </p:spPr>
        <p:txBody>
          <a:bodyPr/>
          <a:lstStyle/>
          <a:p>
            <a:pPr marL="0" indent="0">
              <a:buNone/>
            </a:pPr>
            <a:r>
              <a:rPr lang="en-US" sz="2200" dirty="0"/>
              <a:t>Johnston surrendered to Sherman on </a:t>
            </a:r>
            <a:r>
              <a:rPr lang="en-US" sz="2200" b="1" dirty="0">
                <a:solidFill>
                  <a:srgbClr val="225790"/>
                </a:solidFill>
              </a:rPr>
              <a:t>April 26, 1865 </a:t>
            </a:r>
            <a:r>
              <a:rPr lang="en-US" sz="2200" dirty="0"/>
              <a:t>in the home of James Bennett near </a:t>
            </a:r>
            <a:r>
              <a:rPr lang="en-US" sz="2200" b="1" dirty="0">
                <a:solidFill>
                  <a:srgbClr val="225790"/>
                </a:solidFill>
              </a:rPr>
              <a:t>Durham, North Carolina</a:t>
            </a:r>
            <a:r>
              <a:rPr lang="en-US" sz="2200" dirty="0">
                <a:solidFill>
                  <a:srgbClr val="225790"/>
                </a:solidFil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8434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Rebuilding</a:t>
            </a:r>
            <a:endParaRPr lang="en-US"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700203"/>
            <a:ext cx="4038600" cy="4032269"/>
          </a:xfrm>
        </p:spPr>
      </p:pic>
      <p:sp>
        <p:nvSpPr>
          <p:cNvPr id="3" name="Content Placeholder 2"/>
          <p:cNvSpPr>
            <a:spLocks noGrp="1"/>
          </p:cNvSpPr>
          <p:nvPr>
            <p:ph sz="half" idx="2"/>
          </p:nvPr>
        </p:nvSpPr>
        <p:spPr/>
        <p:txBody>
          <a:bodyPr/>
          <a:lstStyle/>
          <a:p>
            <a:pPr marL="0" indent="0">
              <a:buNone/>
            </a:pPr>
            <a:r>
              <a:rPr lang="en-US" sz="2200" dirty="0"/>
              <a:t>After the surrender, the difficult task of rebuilding and reunifying the country began.</a:t>
            </a:r>
          </a:p>
        </p:txBody>
      </p:sp>
      <p:sp>
        <p:nvSpPr>
          <p:cNvPr id="5" name="TextBox 4"/>
          <p:cNvSpPr txBox="1"/>
          <p:nvPr/>
        </p:nvSpPr>
        <p:spPr>
          <a:xfrm>
            <a:off x="7295417" y="6642556"/>
            <a:ext cx="1848583" cy="215444"/>
          </a:xfrm>
          <a:prstGeom prst="rect">
            <a:avLst/>
          </a:prstGeom>
          <a:noFill/>
        </p:spPr>
        <p:txBody>
          <a:bodyPr wrap="none" rtlCol="0">
            <a:spAutoFit/>
          </a:bodyPr>
          <a:lstStyle/>
          <a:p>
            <a:r>
              <a:rPr lang="en-US" sz="800" dirty="0" smtClean="0"/>
              <a:t>Image courtesy of the National Archives</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5306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Election of 1864</a:t>
            </a:r>
            <a:endParaRPr lang="en-US"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80439" y="1600200"/>
            <a:ext cx="3015361" cy="4232275"/>
          </a:xfr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724400" y="1600199"/>
            <a:ext cx="3136839" cy="441960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1510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Election of 1864</a:t>
            </a:r>
            <a:endParaRPr lang="en-US" sz="4000" dirty="0">
              <a:solidFill>
                <a:srgbClr val="4D4D4D"/>
              </a:solidFill>
            </a:endParaRPr>
          </a:p>
        </p:txBody>
      </p:sp>
      <p:sp>
        <p:nvSpPr>
          <p:cNvPr id="5" name="Text Placeholder 4"/>
          <p:cNvSpPr>
            <a:spLocks noGrp="1"/>
          </p:cNvSpPr>
          <p:nvPr>
            <p:ph type="body" idx="1"/>
          </p:nvPr>
        </p:nvSpPr>
        <p:spPr>
          <a:xfrm>
            <a:off x="531812" y="4846638"/>
            <a:ext cx="4040188" cy="868362"/>
          </a:xfrm>
        </p:spPr>
        <p:txBody>
          <a:bodyPr/>
          <a:lstStyle/>
          <a:p>
            <a:pPr algn="ctr"/>
            <a:r>
              <a:rPr lang="en-US" sz="1600" b="1" dirty="0">
                <a:solidFill>
                  <a:srgbClr val="225790"/>
                </a:solidFill>
                <a:latin typeface="Georgia" pitchFamily="18" charset="0"/>
              </a:rPr>
              <a:t>Abraham Lincoln </a:t>
            </a:r>
            <a:r>
              <a:rPr lang="en-US" sz="1600" dirty="0">
                <a:latin typeface="Georgia" pitchFamily="18" charset="0"/>
              </a:rPr>
              <a:t>argued that the war must be won, the slaves freed, and the Union preserved at all costs</a:t>
            </a:r>
            <a:r>
              <a:rPr lang="en-US" sz="1600" dirty="0" smtClean="0">
                <a:latin typeface="Georgia" pitchFamily="18" charset="0"/>
              </a:rPr>
              <a:t>.</a:t>
            </a:r>
            <a:endParaRPr lang="en-US" sz="1600" dirty="0">
              <a:latin typeface="Georgia" pitchFamily="18" charset="0"/>
            </a:endParaRPr>
          </a:p>
        </p:txBody>
      </p:sp>
      <p:pic>
        <p:nvPicPr>
          <p:cNvPr id="11" name="Content Placeholder 10"/>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7800" y="1591469"/>
            <a:ext cx="2286000" cy="3214282"/>
          </a:xfrm>
        </p:spPr>
      </p:pic>
      <p:sp>
        <p:nvSpPr>
          <p:cNvPr id="9" name="Text Placeholder 8"/>
          <p:cNvSpPr>
            <a:spLocks noGrp="1"/>
          </p:cNvSpPr>
          <p:nvPr>
            <p:ph type="body" sz="quarter" idx="3"/>
          </p:nvPr>
        </p:nvSpPr>
        <p:spPr>
          <a:xfrm>
            <a:off x="4724400" y="5029200"/>
            <a:ext cx="4114800" cy="1401762"/>
          </a:xfrm>
        </p:spPr>
        <p:txBody>
          <a:bodyPr/>
          <a:lstStyle/>
          <a:p>
            <a:pPr algn="ctr"/>
            <a:r>
              <a:rPr lang="en-US" sz="1600" b="1" dirty="0" smtClean="0">
                <a:solidFill>
                  <a:srgbClr val="225790"/>
                </a:solidFill>
                <a:latin typeface="Georgia" pitchFamily="18" charset="0"/>
              </a:rPr>
              <a:t>George McClellan </a:t>
            </a:r>
            <a:r>
              <a:rPr lang="en-US" sz="1600" dirty="0">
                <a:latin typeface="Georgia" pitchFamily="18" charset="0"/>
              </a:rPr>
              <a:t>argued that the war had gone on long enough and that the South should be allowed to secede in order to save American lives.  This meant</a:t>
            </a:r>
            <a:r>
              <a:rPr lang="en-US" sz="1600" dirty="0" smtClean="0">
                <a:latin typeface="Georgia" pitchFamily="18" charset="0"/>
              </a:rPr>
              <a:t> </a:t>
            </a:r>
            <a:br>
              <a:rPr lang="en-US" sz="1600" dirty="0" smtClean="0">
                <a:latin typeface="Georgia" pitchFamily="18" charset="0"/>
              </a:rPr>
            </a:br>
            <a:r>
              <a:rPr lang="en-US" sz="1600" dirty="0" smtClean="0">
                <a:latin typeface="Georgia" pitchFamily="18" charset="0"/>
              </a:rPr>
              <a:t>that </a:t>
            </a:r>
            <a:r>
              <a:rPr lang="en-US" sz="1600" dirty="0">
                <a:latin typeface="Georgia" pitchFamily="18" charset="0"/>
              </a:rPr>
              <a:t>slavery would continue in the</a:t>
            </a:r>
            <a:r>
              <a:rPr lang="en-US" sz="1600" dirty="0" smtClean="0">
                <a:latin typeface="Georgia" pitchFamily="18" charset="0"/>
              </a:rPr>
              <a:t> </a:t>
            </a:r>
            <a:br>
              <a:rPr lang="en-US" sz="1600" dirty="0" smtClean="0">
                <a:latin typeface="Georgia" pitchFamily="18" charset="0"/>
              </a:rPr>
            </a:br>
            <a:r>
              <a:rPr lang="en-US" sz="1600" dirty="0" smtClean="0">
                <a:latin typeface="Georgia" pitchFamily="18" charset="0"/>
              </a:rPr>
              <a:t>Southern </a:t>
            </a:r>
            <a:r>
              <a:rPr lang="en-US" sz="1600" dirty="0">
                <a:latin typeface="Georgia" pitchFamily="18" charset="0"/>
              </a:rPr>
              <a:t>states</a:t>
            </a:r>
            <a:r>
              <a:rPr lang="en-US" sz="1600" dirty="0" smtClean="0">
                <a:latin typeface="Georgia" pitchFamily="18" charset="0"/>
              </a:rPr>
              <a:t>.</a:t>
            </a:r>
            <a:endParaRPr lang="en-US" sz="1600" dirty="0">
              <a:latin typeface="Georgia" pitchFamily="18" charset="0"/>
            </a:endParaRPr>
          </a:p>
        </p:txBody>
      </p:sp>
      <p:pic>
        <p:nvPicPr>
          <p:cNvPr id="12" name="Content Placeholder 11"/>
          <p:cNvPicPr>
            <a:picLocks noGrp="1" noChangeAspect="1"/>
          </p:cNvPicPr>
          <p:nvPr>
            <p:ph sz="quarter" idx="4"/>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433696" y="1591469"/>
            <a:ext cx="2567304" cy="320913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253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6798486" y="6611779"/>
            <a:ext cx="2345514" cy="246221"/>
          </a:xfrm>
          <a:prstGeom prst="rect">
            <a:avLst/>
          </a:prstGeom>
          <a:noFill/>
        </p:spPr>
        <p:txBody>
          <a:bodyPr wrap="none" rtlCol="0">
            <a:spAutoFit/>
          </a:bodyPr>
          <a:lstStyle/>
          <a:p>
            <a:r>
              <a:rPr lang="en-US" sz="1000" dirty="0" smtClean="0"/>
              <a:t>Image courtesy of the Library of Congress</a:t>
            </a:r>
            <a:endParaRPr lang="en-US" sz="1000" dirty="0"/>
          </a:p>
        </p:txBody>
      </p:sp>
      <p:sp>
        <p:nvSpPr>
          <p:cNvPr id="3" name="Title 2"/>
          <p:cNvSpPr>
            <a:spLocks noGrp="1"/>
          </p:cNvSpPr>
          <p:nvPr>
            <p:ph type="title"/>
          </p:nvPr>
        </p:nvSpPr>
        <p:spPr/>
        <p:txBody>
          <a:bodyPr/>
          <a:lstStyle/>
          <a:p>
            <a:r>
              <a:rPr lang="en-US" sz="4000" dirty="0" smtClean="0">
                <a:solidFill>
                  <a:srgbClr val="4D4D4D"/>
                </a:solidFill>
              </a:rPr>
              <a:t>Election of 1864</a:t>
            </a:r>
            <a:endParaRPr lang="en-US" sz="4000" dirty="0">
              <a:solidFill>
                <a:srgbClr val="4D4D4D"/>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54457" y="1600200"/>
            <a:ext cx="5635086" cy="42052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7632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rot="807992">
            <a:off x="609600" y="1524000"/>
            <a:ext cx="3547241" cy="4572000"/>
          </a:xfrm>
          <a:prstGeom prst="rect">
            <a:avLst/>
          </a:prstGeom>
          <a:noFill/>
          <a:ln>
            <a:noFill/>
          </a:ln>
        </p:spPr>
      </p:pic>
      <p:sp>
        <p:nvSpPr>
          <p:cNvPr id="9" name="Title 8"/>
          <p:cNvSpPr>
            <a:spLocks noGrp="1"/>
          </p:cNvSpPr>
          <p:nvPr>
            <p:ph type="title"/>
          </p:nvPr>
        </p:nvSpPr>
        <p:spPr/>
        <p:txBody>
          <a:bodyPr/>
          <a:lstStyle/>
          <a:p>
            <a:r>
              <a:rPr lang="en-US" sz="4000" smtClean="0">
                <a:solidFill>
                  <a:srgbClr val="4D4D4D"/>
                </a:solidFill>
              </a:rPr>
              <a:t>Election of 1864</a:t>
            </a:r>
            <a:endParaRPr lang="en-US" sz="4000" dirty="0">
              <a:solidFill>
                <a:srgbClr val="4D4D4D"/>
              </a:solidFill>
            </a:endParaRPr>
          </a:p>
        </p:txBody>
      </p:sp>
      <p:sp>
        <p:nvSpPr>
          <p:cNvPr id="11" name="Content Placeholder 10"/>
          <p:cNvSpPr>
            <a:spLocks noGrp="1"/>
          </p:cNvSpPr>
          <p:nvPr>
            <p:ph sz="half" idx="2"/>
          </p:nvPr>
        </p:nvSpPr>
        <p:spPr>
          <a:xfrm>
            <a:off x="5477536" y="1600200"/>
            <a:ext cx="3209263" cy="4231801"/>
          </a:xfrm>
        </p:spPr>
        <p:txBody>
          <a:bodyPr/>
          <a:lstStyle/>
          <a:p>
            <a:pPr marL="0" indent="0">
              <a:buNone/>
            </a:pPr>
            <a:r>
              <a:rPr lang="en-US" sz="3000" dirty="0" smtClean="0"/>
              <a:t>Activity</a:t>
            </a:r>
          </a:p>
          <a:p>
            <a:pPr marL="0" indent="0">
              <a:buNone/>
            </a:pPr>
            <a:r>
              <a:rPr lang="en-US" sz="2200" dirty="0" smtClean="0">
                <a:solidFill>
                  <a:schemeClr val="accent1">
                    <a:lumMod val="75000"/>
                  </a:schemeClr>
                </a:solidFill>
                <a:latin typeface="+mj-lt"/>
              </a:rPr>
              <a:t>Students considering the war from the perspective of </a:t>
            </a:r>
            <a:r>
              <a:rPr lang="en-US" sz="2200" b="1" dirty="0" smtClean="0">
                <a:solidFill>
                  <a:schemeClr val="accent1">
                    <a:lumMod val="75000"/>
                  </a:schemeClr>
                </a:solidFill>
                <a:latin typeface="+mj-lt"/>
              </a:rPr>
              <a:t>Abraham Lincoln </a:t>
            </a:r>
            <a:r>
              <a:rPr lang="en-US" sz="2200" dirty="0" smtClean="0">
                <a:solidFill>
                  <a:schemeClr val="accent1">
                    <a:lumMod val="75000"/>
                  </a:schemeClr>
                </a:solidFill>
                <a:latin typeface="+mj-lt"/>
              </a:rPr>
              <a:t>will read the Baltimore Platform</a:t>
            </a:r>
            <a:endParaRPr lang="en-US" sz="2200" dirty="0">
              <a:solidFill>
                <a:schemeClr val="accent1">
                  <a:lumMod val="75000"/>
                </a:schemeClr>
              </a:solidFill>
              <a:latin typeface="+mj-lt"/>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629005" y="1676400"/>
            <a:ext cx="848532" cy="6675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0349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4D4D4D"/>
                </a:solidFill>
              </a:rPr>
              <a:t>Election of 1864</a:t>
            </a:r>
            <a:endParaRPr lang="en-US" sz="4000" dirty="0"/>
          </a:p>
        </p:txBody>
      </p:sp>
      <p:sp>
        <p:nvSpPr>
          <p:cNvPr id="7" name="Content Placeholder 6"/>
          <p:cNvSpPr>
            <a:spLocks noGrp="1"/>
          </p:cNvSpPr>
          <p:nvPr>
            <p:ph sz="half" idx="2"/>
          </p:nvPr>
        </p:nvSpPr>
        <p:spPr>
          <a:xfrm>
            <a:off x="5477537" y="1600200"/>
            <a:ext cx="3209263" cy="4231801"/>
          </a:xfrm>
        </p:spPr>
        <p:txBody>
          <a:bodyPr/>
          <a:lstStyle/>
          <a:p>
            <a:pPr marL="0" indent="0">
              <a:buNone/>
            </a:pPr>
            <a:r>
              <a:rPr lang="en-US" sz="3000" dirty="0" smtClean="0"/>
              <a:t>Activity</a:t>
            </a:r>
          </a:p>
          <a:p>
            <a:pPr marL="0" indent="0">
              <a:buNone/>
            </a:pPr>
            <a:r>
              <a:rPr lang="en-US" sz="2200" dirty="0" smtClean="0">
                <a:solidFill>
                  <a:schemeClr val="accent1">
                    <a:lumMod val="75000"/>
                  </a:schemeClr>
                </a:solidFill>
                <a:latin typeface="+mj-lt"/>
              </a:rPr>
              <a:t>Students </a:t>
            </a:r>
            <a:r>
              <a:rPr lang="en-US" sz="2200" dirty="0">
                <a:solidFill>
                  <a:schemeClr val="accent1">
                    <a:lumMod val="75000"/>
                  </a:schemeClr>
                </a:solidFill>
                <a:latin typeface="+mj-lt"/>
              </a:rPr>
              <a:t>considering the war from the perspective of </a:t>
            </a:r>
            <a:r>
              <a:rPr lang="en-US" sz="2200" b="1" dirty="0">
                <a:solidFill>
                  <a:schemeClr val="accent1">
                    <a:lumMod val="75000"/>
                  </a:schemeClr>
                </a:solidFill>
                <a:latin typeface="+mj-lt"/>
              </a:rPr>
              <a:t>George B. McClellan </a:t>
            </a:r>
            <a:r>
              <a:rPr lang="en-US" sz="2200" dirty="0">
                <a:solidFill>
                  <a:schemeClr val="accent1">
                    <a:lumMod val="75000"/>
                  </a:schemeClr>
                </a:solidFill>
                <a:latin typeface="+mj-lt"/>
              </a:rPr>
              <a:t>will read the Chicago Platform</a:t>
            </a:r>
          </a:p>
        </p:txBody>
      </p:sp>
      <p:pic>
        <p:nvPicPr>
          <p:cNvPr id="8" name="Picture 7"/>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rot="807992">
            <a:off x="609600" y="1524000"/>
            <a:ext cx="3547241" cy="4572000"/>
          </a:xfrm>
          <a:prstGeom prst="rect">
            <a:avLst/>
          </a:prstGeom>
          <a:noFill/>
          <a:ln>
            <a:noFill/>
          </a:ln>
        </p:spPr>
      </p:pic>
      <p:pic>
        <p:nvPicPr>
          <p:cNvPr id="9" name="Picture 8"/>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629005" y="1676400"/>
            <a:ext cx="848532" cy="6675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8659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75000"/>
                  </a:schemeClr>
                </a:solidFill>
              </a:rPr>
              <a:t>What do you think?</a:t>
            </a:r>
          </a:p>
        </p:txBody>
      </p:sp>
      <p:sp>
        <p:nvSpPr>
          <p:cNvPr id="6" name="Content Placeholder 5"/>
          <p:cNvSpPr>
            <a:spLocks noGrp="1"/>
          </p:cNvSpPr>
          <p:nvPr>
            <p:ph idx="1"/>
          </p:nvPr>
        </p:nvSpPr>
        <p:spPr/>
        <p:txBody>
          <a:bodyPr/>
          <a:lstStyle/>
          <a:p>
            <a:pPr marL="0" indent="0">
              <a:buNone/>
            </a:pPr>
            <a:r>
              <a:rPr lang="en-US" sz="2600" dirty="0" smtClean="0"/>
              <a:t>Not </a:t>
            </a:r>
            <a:r>
              <a:rPr lang="en-US" sz="2600" dirty="0"/>
              <a:t>knowing who will win or lose, is it worth continuing the war, no matter how many </a:t>
            </a:r>
            <a:r>
              <a:rPr lang="en-US" sz="2600" dirty="0" smtClean="0"/>
              <a:t>casualties?</a:t>
            </a:r>
            <a:endParaRPr lang="en-US" sz="2200" dirty="0"/>
          </a:p>
          <a:p>
            <a:pPr marL="0" indent="0">
              <a:buNone/>
            </a:pPr>
            <a:endParaRPr lang="en-US" sz="2200" dirty="0"/>
          </a:p>
          <a:p>
            <a:pPr marL="457200" indent="-457200">
              <a:buFont typeface="+mj-lt"/>
              <a:buAutoNum type="arabicPeriod"/>
            </a:pPr>
            <a:r>
              <a:rPr lang="en-US" sz="2200" dirty="0" smtClean="0">
                <a:solidFill>
                  <a:srgbClr val="225790"/>
                </a:solidFill>
                <a:latin typeface="+mj-lt"/>
              </a:rPr>
              <a:t>You </a:t>
            </a:r>
            <a:r>
              <a:rPr lang="en-US" sz="2200" dirty="0">
                <a:solidFill>
                  <a:srgbClr val="225790"/>
                </a:solidFill>
                <a:latin typeface="+mj-lt"/>
              </a:rPr>
              <a:t>will now break into two groups. </a:t>
            </a:r>
            <a:br>
              <a:rPr lang="en-US" sz="2200" dirty="0">
                <a:solidFill>
                  <a:srgbClr val="225790"/>
                </a:solidFill>
                <a:latin typeface="+mj-lt"/>
              </a:rPr>
            </a:br>
            <a:r>
              <a:rPr lang="en-US" sz="2200" dirty="0">
                <a:solidFill>
                  <a:srgbClr val="225790"/>
                </a:solidFill>
                <a:latin typeface="+mj-lt"/>
              </a:rPr>
              <a:t>	Group 1 – Lincoln</a:t>
            </a:r>
            <a:br>
              <a:rPr lang="en-US" sz="2200" dirty="0">
                <a:solidFill>
                  <a:srgbClr val="225790"/>
                </a:solidFill>
                <a:latin typeface="+mj-lt"/>
              </a:rPr>
            </a:br>
            <a:r>
              <a:rPr lang="en-US" sz="2200" dirty="0">
                <a:solidFill>
                  <a:srgbClr val="225790"/>
                </a:solidFill>
                <a:latin typeface="+mj-lt"/>
              </a:rPr>
              <a:t>	Group 2 </a:t>
            </a:r>
            <a:r>
              <a:rPr lang="en-US" sz="2200" dirty="0" smtClean="0">
                <a:solidFill>
                  <a:srgbClr val="225790"/>
                </a:solidFill>
                <a:latin typeface="+mj-lt"/>
              </a:rPr>
              <a:t>– McClellan</a:t>
            </a:r>
            <a:br>
              <a:rPr lang="en-US" sz="2200" dirty="0" smtClean="0">
                <a:solidFill>
                  <a:srgbClr val="225790"/>
                </a:solidFill>
                <a:latin typeface="+mj-lt"/>
              </a:rPr>
            </a:br>
            <a:endParaRPr lang="en-US" sz="2200" dirty="0" smtClean="0">
              <a:solidFill>
                <a:srgbClr val="225790"/>
              </a:solidFill>
              <a:latin typeface="+mj-lt"/>
            </a:endParaRPr>
          </a:p>
          <a:p>
            <a:pPr marL="457200" indent="-457200">
              <a:buFont typeface="+mj-lt"/>
              <a:buAutoNum type="arabicPeriod"/>
            </a:pPr>
            <a:r>
              <a:rPr lang="en-US" sz="2200" dirty="0" smtClean="0">
                <a:solidFill>
                  <a:srgbClr val="225790"/>
                </a:solidFill>
                <a:latin typeface="+mj-lt"/>
              </a:rPr>
              <a:t>Read your platform as a group.</a:t>
            </a:r>
            <a:r>
              <a:rPr lang="en-US" dirty="0">
                <a:solidFill>
                  <a:schemeClr val="bg1"/>
                </a:solidFill>
              </a:rPr>
              <a:t/>
            </a:r>
            <a:br>
              <a:rPr lang="en-US" dirty="0">
                <a:solidFill>
                  <a:schemeClr val="bg1"/>
                </a:solidFill>
              </a:rPr>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7778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1672590"/>
            <a:ext cx="8534400" cy="4339649"/>
          </a:xfrm>
          <a:prstGeom prst="rect">
            <a:avLst/>
          </a:prstGeom>
          <a:noFill/>
        </p:spPr>
        <p:txBody>
          <a:bodyPr wrap="square" rtlCol="0">
            <a:spAutoFit/>
          </a:bodyPr>
          <a:lstStyle/>
          <a:p>
            <a:r>
              <a:rPr lang="en-US" sz="2800" dirty="0" smtClean="0">
                <a:latin typeface="Georgia" pitchFamily="18" charset="0"/>
              </a:rPr>
              <a:t>If  you were Lincoln and chose to continue fighting the war…</a:t>
            </a:r>
          </a:p>
          <a:p>
            <a:r>
              <a:rPr lang="en-US" sz="2200" dirty="0" smtClean="0">
                <a:latin typeface="Georgia" pitchFamily="18" charset="0"/>
              </a:rPr>
              <a:t> </a:t>
            </a:r>
          </a:p>
          <a:p>
            <a:pPr marL="342900" lvl="0" indent="-342900">
              <a:buAutoNum type="arabicPeriod"/>
            </a:pPr>
            <a:r>
              <a:rPr lang="en-US" sz="2200" dirty="0" smtClean="0">
                <a:solidFill>
                  <a:srgbClr val="225790"/>
                </a:solidFill>
                <a:latin typeface="+mj-lt"/>
              </a:rPr>
              <a:t>How will you win?</a:t>
            </a:r>
          </a:p>
          <a:p>
            <a:pPr marL="342900" lvl="0" indent="-342900">
              <a:buAutoNum type="arabicPeriod"/>
            </a:pPr>
            <a:r>
              <a:rPr lang="en-US" sz="2200" dirty="0" smtClean="0">
                <a:solidFill>
                  <a:srgbClr val="225790"/>
                </a:solidFill>
                <a:latin typeface="+mj-lt"/>
              </a:rPr>
              <a:t>Will you continue to try to spare civilians as the war wages around them? </a:t>
            </a:r>
          </a:p>
          <a:p>
            <a:pPr marL="342900" lvl="0" indent="-342900">
              <a:buAutoNum type="arabicPeriod"/>
            </a:pPr>
            <a:r>
              <a:rPr lang="en-US" sz="2200" dirty="0" smtClean="0">
                <a:solidFill>
                  <a:srgbClr val="225790"/>
                </a:solidFill>
                <a:latin typeface="+mj-lt"/>
              </a:rPr>
              <a:t>How will you persuade the Northern public to support the effort? </a:t>
            </a:r>
          </a:p>
          <a:p>
            <a:pPr marL="342900" lvl="0" indent="-342900">
              <a:buAutoNum type="arabicPeriod"/>
            </a:pPr>
            <a:r>
              <a:rPr lang="en-US" sz="2200" dirty="0" smtClean="0">
                <a:solidFill>
                  <a:srgbClr val="225790"/>
                </a:solidFill>
                <a:latin typeface="+mj-lt"/>
              </a:rPr>
              <a:t>How will you persuade Congress to financially support the war effort?</a:t>
            </a:r>
          </a:p>
          <a:p>
            <a:pPr marL="342900" indent="-342900">
              <a:buFontTx/>
              <a:buAutoNum type="arabicPeriod"/>
            </a:pPr>
            <a:r>
              <a:rPr lang="en-US" sz="2200" dirty="0" smtClean="0">
                <a:solidFill>
                  <a:srgbClr val="225790"/>
                </a:solidFill>
                <a:latin typeface="+mj-lt"/>
              </a:rPr>
              <a:t> If you win, will you punish all of the people of the Confederacy or just those who “took up arms” against the United States or neither?  (How will you be able to tell the difference?)</a:t>
            </a:r>
          </a:p>
          <a:p>
            <a:pPr marL="342900" indent="-342900"/>
            <a:r>
              <a:rPr lang="en-US" sz="2200" dirty="0" smtClean="0">
                <a:latin typeface="Georgia" pitchFamily="18" charset="0"/>
              </a:rPr>
              <a:t> </a:t>
            </a:r>
          </a:p>
        </p:txBody>
      </p:sp>
      <p:sp>
        <p:nvSpPr>
          <p:cNvPr id="3" name="Title 2"/>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396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1448</TotalTime>
  <Words>1166</Words>
  <Application>Microsoft Macintosh PowerPoint</Application>
  <PresentationFormat>On-screen Show (4:3)</PresentationFormat>
  <Paragraphs>102</Paragraphs>
  <Slides>21</Slides>
  <Notes>10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Curriculum</vt:lpstr>
      <vt:lpstr>1864-1865: Bringing the War to an End</vt:lpstr>
      <vt:lpstr>Bringing the War to an End</vt:lpstr>
      <vt:lpstr>Election of 1864</vt:lpstr>
      <vt:lpstr>Election of 1864</vt:lpstr>
      <vt:lpstr>Election of 1864</vt:lpstr>
      <vt:lpstr>Election of 1864</vt:lpstr>
      <vt:lpstr>Election of 1864</vt:lpstr>
      <vt:lpstr>What do you think?</vt:lpstr>
      <vt:lpstr>What do you Think?</vt:lpstr>
      <vt:lpstr>What do you Think?</vt:lpstr>
      <vt:lpstr>What do you Think?</vt:lpstr>
      <vt:lpstr>What do you Think</vt:lpstr>
      <vt:lpstr>What do you Think?</vt:lpstr>
      <vt:lpstr>Bringing the War to an End</vt:lpstr>
      <vt:lpstr>Bringing the War to an End</vt:lpstr>
      <vt:lpstr>Timeline and Map</vt:lpstr>
      <vt:lpstr>Confederate Surrender</vt:lpstr>
      <vt:lpstr>Confederate Surrender</vt:lpstr>
      <vt:lpstr>Confederate Surrender</vt:lpstr>
      <vt:lpstr>Johnston Surrenders to Sherman</vt:lpstr>
      <vt:lpstr>Rebuilding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 So Far…</dc:title>
  <dc:creator>Sheralyn</dc:creator>
  <cp:lastModifiedBy>Wendy Woodford</cp:lastModifiedBy>
  <cp:revision>81</cp:revision>
  <cp:lastPrinted>2010-12-30T19:11:59Z</cp:lastPrinted>
  <dcterms:created xsi:type="dcterms:W3CDTF">2011-02-25T19:03:35Z</dcterms:created>
  <dcterms:modified xsi:type="dcterms:W3CDTF">2011-02-25T19:08:31Z</dcterms:modified>
</cp:coreProperties>
</file>